
<file path=[Content_Types].xml><?xml version="1.0" encoding="utf-8"?>
<Types xmlns="http://schemas.openxmlformats.org/package/2006/content-types">
  <Default Extension="jpeg" ContentType="image/jpeg"/>
  <Default Extension="JPG" ContentType="image/.jpg"/>
  <Default Extension="tiff" ContentType="image/tiff"/>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7.svg" ContentType="image/svg+xml"/>
  <Override PartName="/ppt/media/image19.svg" ContentType="image/svg+xml"/>
  <Override PartName="/ppt/media/image21.svg" ContentType="image/svg+xml"/>
  <Override PartName="/ppt/media/image23.svg" ContentType="image/svg+xml"/>
  <Override PartName="/ppt/media/image30.svg" ContentType="image/svg+xml"/>
  <Override PartName="/ppt/media/image32.svg" ContentType="image/svg+xml"/>
  <Override PartName="/ppt/media/image48.svg" ContentType="image/svg+xml"/>
  <Override PartName="/ppt/media/image5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3"/>
    <p:sldId id="664" r:id="rId4"/>
    <p:sldId id="258" r:id="rId5"/>
    <p:sldId id="265" r:id="rId6"/>
    <p:sldId id="263" r:id="rId7"/>
    <p:sldId id="665" r:id="rId8"/>
    <p:sldId id="667" r:id="rId9"/>
    <p:sldId id="666" r:id="rId10"/>
    <p:sldId id="670" r:id="rId12"/>
    <p:sldId id="266" r:id="rId13"/>
    <p:sldId id="268" r:id="rId14"/>
    <p:sldId id="274" r:id="rId15"/>
    <p:sldId id="690" r:id="rId16"/>
    <p:sldId id="691" r:id="rId17"/>
    <p:sldId id="692" r:id="rId18"/>
    <p:sldId id="694" r:id="rId19"/>
    <p:sldId id="695" r:id="rId20"/>
    <p:sldId id="668" r:id="rId21"/>
    <p:sldId id="669" r:id="rId22"/>
    <p:sldId id="291" r:id="rId23"/>
    <p:sldId id="275" r:id="rId24"/>
    <p:sldId id="671" r:id="rId25"/>
    <p:sldId id="709" r:id="rId26"/>
    <p:sldId id="672" r:id="rId27"/>
    <p:sldId id="280" r:id="rId28"/>
    <p:sldId id="281" r:id="rId29"/>
    <p:sldId id="282" r:id="rId30"/>
    <p:sldId id="283" r:id="rId31"/>
    <p:sldId id="284" r:id="rId32"/>
    <p:sldId id="710" r:id="rId33"/>
    <p:sldId id="714" r:id="rId34"/>
    <p:sldId id="715" r:id="rId35"/>
    <p:sldId id="716" r:id="rId36"/>
    <p:sldId id="717" r:id="rId37"/>
    <p:sldId id="718" r:id="rId38"/>
    <p:sldId id="719" r:id="rId39"/>
    <p:sldId id="711" r:id="rId40"/>
    <p:sldId id="712" r:id="rId41"/>
    <p:sldId id="713" r:id="rId42"/>
    <p:sldId id="339" r:id="rId43"/>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xue liu"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0BA4"/>
    <a:srgbClr val="3992DC"/>
    <a:srgbClr val="F66E2B"/>
    <a:srgbClr val="4472C4"/>
    <a:srgbClr val="0E0CA4"/>
    <a:srgbClr val="000CA4"/>
    <a:srgbClr val="21395D"/>
    <a:srgbClr val="0318E1"/>
    <a:srgbClr val="41C8C2"/>
    <a:srgbClr val="91D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0"/>
    <p:restoredTop sz="96197"/>
  </p:normalViewPr>
  <p:slideViewPr>
    <p:cSldViewPr snapToGrid="0" snapToObjects="1">
      <p:cViewPr varScale="1">
        <p:scale>
          <a:sx n="114" d="100"/>
          <a:sy n="114"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74.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8B4B5-75EB-1349-B976-DFA17AB5CB2E}"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6212B-6DB4-3643-A2C7-61341F0FE0A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996212B-6DB4-3643-A2C7-61341F0FE0A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3BF565-06A3-4F03-9848-78D14499B1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tiff"/><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tiff"/><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tiff"/><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8.tiff"/><Relationship Id="rId3" Type="http://schemas.microsoft.com/office/2007/relationships/hdphoto" Target="../media/image9.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microsoft.com/office/2007/relationships/hdphoto" Target="../media/image1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srcRect l="27778" r="23333"/>
          <a:stretch>
            <a:fillRect/>
          </a:stretch>
        </p:blipFill>
        <p:spPr>
          <a:xfrm>
            <a:off x="1" y="0"/>
            <a:ext cx="12192000" cy="6858000"/>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lvl1pPr>
              <a:defRPr>
                <a:solidFill>
                  <a:schemeClr val="bg1"/>
                </a:solidFill>
              </a:defRPr>
            </a:lvl1p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kumimoji="1"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6EAED438-5B19-E84E-8F9F-4EE8C57B5EFD}" type="slidenum">
              <a:rPr kumimoji="1" lang="zh-CN" altLang="en-US" smtClean="0"/>
            </a:fld>
            <a:endParaRPr kumimoji="1" lang="zh-CN" altLang="en-US"/>
          </a:p>
        </p:txBody>
      </p:sp>
      <p:pic>
        <p:nvPicPr>
          <p:cNvPr id="8" name="图片 7"/>
          <p:cNvPicPr>
            <a:picLocks noChangeAspect="1"/>
          </p:cNvPicPr>
          <p:nvPr userDrawn="1"/>
        </p:nvPicPr>
        <p:blipFill>
          <a:blip r:embed="rId3"/>
          <a:stretch>
            <a:fillRect/>
          </a:stretch>
        </p:blipFill>
        <p:spPr>
          <a:xfrm>
            <a:off x="429491" y="301386"/>
            <a:ext cx="1951459" cy="204800"/>
          </a:xfrm>
          <a:prstGeom prst="rect">
            <a:avLst/>
          </a:prstGeom>
        </p:spPr>
      </p:pic>
      <p:pic>
        <p:nvPicPr>
          <p:cNvPr id="11" name="图片 10"/>
          <p:cNvPicPr>
            <a:picLocks noChangeAspect="1"/>
          </p:cNvPicPr>
          <p:nvPr userDrawn="1"/>
        </p:nvPicPr>
        <p:blipFill>
          <a:blip r:embed="rId4"/>
          <a:stretch>
            <a:fillRect/>
          </a:stretch>
        </p:blipFill>
        <p:spPr>
          <a:xfrm>
            <a:off x="10189003" y="323623"/>
            <a:ext cx="1401817" cy="3651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7" name="图片 6"/>
          <p:cNvPicPr>
            <a:picLocks noChangeAspect="1"/>
          </p:cNvPicPr>
          <p:nvPr userDrawn="1"/>
        </p:nvPicPr>
        <p:blipFill rotWithShape="1">
          <a:blip r:embed="rId2"/>
          <a:srcRect l="27778" r="23333"/>
          <a:stretch>
            <a:fillRect/>
          </a:stretch>
        </p:blipFill>
        <p:spPr>
          <a:xfrm>
            <a:off x="1" y="0"/>
            <a:ext cx="12192000" cy="6858000"/>
          </a:xfrm>
          <a:prstGeom prst="rect">
            <a:avLst/>
          </a:prstGeom>
        </p:spPr>
      </p:pic>
      <p:pic>
        <p:nvPicPr>
          <p:cNvPr id="8" name="图片 7"/>
          <p:cNvPicPr>
            <a:picLocks noChangeAspect="1"/>
          </p:cNvPicPr>
          <p:nvPr userDrawn="1"/>
        </p:nvPicPr>
        <p:blipFill>
          <a:blip r:embed="rId3"/>
          <a:stretch>
            <a:fillRect/>
          </a:stretch>
        </p:blipFill>
        <p:spPr>
          <a:xfrm>
            <a:off x="429491" y="301385"/>
            <a:ext cx="1839984" cy="193101"/>
          </a:xfrm>
          <a:prstGeom prst="rect">
            <a:avLst/>
          </a:prstGeom>
        </p:spPr>
      </p:pic>
      <p:pic>
        <p:nvPicPr>
          <p:cNvPr id="9" name="图片 8"/>
          <p:cNvPicPr>
            <a:picLocks noChangeAspect="1"/>
          </p:cNvPicPr>
          <p:nvPr userDrawn="1"/>
        </p:nvPicPr>
        <p:blipFill>
          <a:blip r:embed="rId4"/>
          <a:stretch>
            <a:fillRect/>
          </a:stretch>
        </p:blipFill>
        <p:spPr>
          <a:xfrm>
            <a:off x="10360686" y="258522"/>
            <a:ext cx="1401823" cy="36512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FD83B3B6-769E-A940-AA7B-A64E0C94CE7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87F7768-777A-9B47-BD7D-626C8154D00D}" type="slidenum">
              <a:rPr kumimoji="1" lang="zh-CN" altLang="en-US" smtClean="0"/>
            </a:fld>
            <a:endParaRPr kumimoji="1" lang="zh-CN" altLang="en-US"/>
          </a:p>
        </p:txBody>
      </p:sp>
      <p:pic>
        <p:nvPicPr>
          <p:cNvPr id="7" name="图片 6"/>
          <p:cNvPicPr>
            <a:picLocks noChangeAspect="1"/>
          </p:cNvPicPr>
          <p:nvPr userDrawn="1"/>
        </p:nvPicPr>
        <p:blipFill>
          <a:blip r:embed="rId2"/>
          <a:stretch>
            <a:fillRect/>
          </a:stretch>
        </p:blipFill>
        <p:spPr>
          <a:xfrm>
            <a:off x="9198238" y="443679"/>
            <a:ext cx="2466396" cy="25881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10189003" y="323623"/>
            <a:ext cx="1401817" cy="365125"/>
          </a:xfrm>
          <a:prstGeom prst="rect">
            <a:avLst/>
          </a:prstGeom>
        </p:spPr>
      </p:pic>
      <p:pic>
        <p:nvPicPr>
          <p:cNvPr id="13" name="图片 12"/>
          <p:cNvPicPr>
            <a:picLocks noChangeAspect="1"/>
          </p:cNvPicPr>
          <p:nvPr userDrawn="1"/>
        </p:nvPicPr>
        <p:blipFill rotWithShape="1">
          <a:blip r:embed="rId3">
            <a:alphaModFix amt="5000"/>
            <a:extLst>
              <a:ext uri="{BEBA8EAE-BF5A-486C-A8C5-ECC9F3942E4B}">
                <a14:imgProps xmlns:a14="http://schemas.microsoft.com/office/drawing/2010/main">
                  <a14:imgLayer r:embed="rId4">
                    <a14:imgEffect>
                      <a14:brightnessContrast bright="40000" contrast="40000"/>
                    </a14:imgEffect>
                  </a14:imgLayer>
                </a14:imgProps>
              </a:ext>
            </a:extLst>
          </a:blip>
          <a:srcRect l="27778" r="23333"/>
          <a:stretch>
            <a:fillRect/>
          </a:stretch>
        </p:blipFill>
        <p:spPr>
          <a:xfrm>
            <a:off x="1" y="0"/>
            <a:ext cx="12192000" cy="6858000"/>
          </a:xfrm>
          <a:prstGeom prst="rect">
            <a:avLst/>
          </a:prstGeom>
        </p:spPr>
      </p:pic>
      <p:sp>
        <p:nvSpPr>
          <p:cNvPr id="4" name="日期占位符 3"/>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14" name="图片 13"/>
          <p:cNvPicPr>
            <a:picLocks noChangeAspect="1"/>
          </p:cNvPicPr>
          <p:nvPr userDrawn="1"/>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189003" y="333125"/>
            <a:ext cx="1401818" cy="3651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brightnessContrast bright="40000" contrast="40000"/>
                    </a14:imgEffect>
                  </a14:imgLayer>
                </a14:imgProps>
              </a:ext>
            </a:extLst>
          </a:blip>
          <a:srcRect l="27778" r="23333"/>
          <a:stretch>
            <a:fillRect/>
          </a:stretch>
        </p:blipFill>
        <p:spPr>
          <a:xfrm>
            <a:off x="1" y="0"/>
            <a:ext cx="12192000" cy="6858000"/>
          </a:xfrm>
          <a:prstGeom prst="rect">
            <a:avLst/>
          </a:prstGeom>
        </p:spPr>
      </p:pic>
      <p:sp>
        <p:nvSpPr>
          <p:cNvPr id="5" name="日期占位符 4"/>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8" name="图片 7"/>
          <p:cNvPicPr>
            <a:picLocks noChangeAspect="1"/>
          </p:cNvPicPr>
          <p:nvPr userDrawn="1"/>
        </p:nvPicPr>
        <p:blipFill>
          <a:blip r:embed="rId4"/>
          <a:stretch>
            <a:fillRect/>
          </a:stretch>
        </p:blipFill>
        <p:spPr>
          <a:xfrm>
            <a:off x="359527" y="347680"/>
            <a:ext cx="1914871" cy="2009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brightnessContrast bright="40000" contrast="40000"/>
                    </a14:imgEffect>
                  </a14:imgLayer>
                </a14:imgProps>
              </a:ext>
            </a:extLst>
          </a:blip>
          <a:srcRect l="27778" r="23333"/>
          <a:stretch>
            <a:fillRect/>
          </a:stretch>
        </p:blipFill>
        <p:spPr>
          <a:xfrm>
            <a:off x="1" y="0"/>
            <a:ext cx="12192000" cy="6858000"/>
          </a:xfrm>
          <a:prstGeom prst="rect">
            <a:avLst/>
          </a:prstGeom>
        </p:spPr>
      </p:pic>
      <p:sp>
        <p:nvSpPr>
          <p:cNvPr id="4" name="日期占位符 3"/>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12" name="图片 11"/>
          <p:cNvPicPr>
            <a:picLocks noChangeAspect="1"/>
          </p:cNvPicPr>
          <p:nvPr userDrawn="1"/>
        </p:nvPicPr>
        <p:blipFill>
          <a:blip r:embed="rId4"/>
          <a:stretch>
            <a:fillRect/>
          </a:stretch>
        </p:blipFill>
        <p:spPr>
          <a:xfrm>
            <a:off x="9753600" y="430225"/>
            <a:ext cx="1911600" cy="20061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brightnessContrast bright="40000" contrast="40000"/>
                    </a14:imgEffect>
                  </a14:imgLayer>
                </a14:imgProps>
              </a:ext>
            </a:extLst>
          </a:blip>
          <a:srcRect l="27778" r="23333"/>
          <a:stretch>
            <a:fillRect/>
          </a:stretch>
        </p:blipFill>
        <p:spPr>
          <a:xfrm>
            <a:off x="1" y="0"/>
            <a:ext cx="12192000" cy="6858000"/>
          </a:xfrm>
          <a:prstGeom prst="rect">
            <a:avLst/>
          </a:prstGeom>
        </p:spPr>
      </p:pic>
      <p:sp>
        <p:nvSpPr>
          <p:cNvPr id="7" name="日期占位符 6"/>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alphaModFix amt="5000"/>
            <a:extLst>
              <a:ext uri="{BEBA8EAE-BF5A-486C-A8C5-ECC9F3942E4B}">
                <a14:imgProps xmlns:a14="http://schemas.microsoft.com/office/drawing/2010/main">
                  <a14:imgLayer r:embed="rId3">
                    <a14:imgEffect>
                      <a14:brightnessContrast bright="40000" contrast="40000"/>
                    </a14:imgEffect>
                  </a14:imgLayer>
                </a14:imgProps>
              </a:ext>
            </a:extLst>
          </a:blip>
          <a:srcRect l="27778" r="23333"/>
          <a:stretch>
            <a:fillRect/>
          </a:stretch>
        </p:blipFill>
        <p:spPr>
          <a:xfrm>
            <a:off x="1" y="0"/>
            <a:ext cx="12192000" cy="6858000"/>
          </a:xfrm>
          <a:prstGeom prst="rect">
            <a:avLst/>
          </a:prstGeom>
        </p:spPr>
      </p:pic>
      <p:sp>
        <p:nvSpPr>
          <p:cNvPr id="3" name="日期占位符 2"/>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8" name="图片 7"/>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68362" y="365125"/>
            <a:ext cx="1401818" cy="36512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pic>
        <p:nvPicPr>
          <p:cNvPr id="5" name="图片 4"/>
          <p:cNvPicPr>
            <a:picLocks noChangeAspect="1"/>
          </p:cNvPicPr>
          <p:nvPr userDrawn="1"/>
        </p:nvPicPr>
        <p:blipFill rotWithShape="1">
          <a:blip r:embed="rId2"/>
          <a:srcRect l="27778" r="23333"/>
          <a:stretch>
            <a:fillRect/>
          </a:stretch>
        </p:blipFill>
        <p:spPr>
          <a:xfrm>
            <a:off x="1" y="0"/>
            <a:ext cx="12192000" cy="6858000"/>
          </a:xfrm>
          <a:prstGeom prst="rect">
            <a:avLst/>
          </a:prstGeom>
        </p:spPr>
      </p:pic>
      <p:pic>
        <p:nvPicPr>
          <p:cNvPr id="6" name="图片 5"/>
          <p:cNvPicPr>
            <a:picLocks noChangeAspect="1"/>
          </p:cNvPicPr>
          <p:nvPr userDrawn="1"/>
        </p:nvPicPr>
        <p:blipFill>
          <a:blip r:embed="rId3"/>
          <a:stretch>
            <a:fillRect/>
          </a:stretch>
        </p:blipFill>
        <p:spPr>
          <a:xfrm>
            <a:off x="9982200" y="368621"/>
            <a:ext cx="1951459" cy="204800"/>
          </a:xfrm>
          <a:prstGeom prst="rect">
            <a:avLst/>
          </a:prstGeom>
        </p:spPr>
      </p:pic>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6859" y="336924"/>
            <a:ext cx="2568388" cy="385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79E9237-D55A-384D-9F74-93049826640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EAED438-5B19-E84E-8F9F-4EE8C57B5EF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E9237-D55A-384D-9F74-93049826640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AED438-5B19-E84E-8F9F-4EE8C57B5E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image" Target="../media/image35.tiff"/><Relationship Id="rId7" Type="http://schemas.openxmlformats.org/officeDocument/2006/relationships/image" Target="../media/image34.tiff"/><Relationship Id="rId6" Type="http://schemas.openxmlformats.org/officeDocument/2006/relationships/image" Target="../media/image33.tiff"/><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30.svg"/><Relationship Id="rId2" Type="http://schemas.openxmlformats.org/officeDocument/2006/relationships/image" Target="../media/image29.png"/><Relationship Id="rId13" Type="http://schemas.openxmlformats.org/officeDocument/2006/relationships/slideLayout" Target="../slideLayouts/slideLayout4.xml"/><Relationship Id="rId12" Type="http://schemas.openxmlformats.org/officeDocument/2006/relationships/image" Target="../media/image39.png"/><Relationship Id="rId11" Type="http://schemas.openxmlformats.org/officeDocument/2006/relationships/image" Target="../media/image38.jpeg"/><Relationship Id="rId10" Type="http://schemas.openxmlformats.org/officeDocument/2006/relationships/image" Target="../media/image37.tiff"/><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0" Type="http://schemas.openxmlformats.org/officeDocument/2006/relationships/notesSlide" Target="../notesSlides/notesSlide2.xml"/><Relationship Id="rId1" Type="http://schemas.openxmlformats.org/officeDocument/2006/relationships/tags" Target="../tags/tag61.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0" Type="http://schemas.openxmlformats.org/officeDocument/2006/relationships/notesSlide" Target="../notesSlides/notesSlide3.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1panel.cn/docs/installation/online_installation/" TargetMode="External"/><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9.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1.xml"/><Relationship Id="rId2" Type="http://schemas.openxmlformats.org/officeDocument/2006/relationships/image" Target="../media/image62.png"/><Relationship Id="rId1" Type="http://schemas.openxmlformats.org/officeDocument/2006/relationships/tags" Target="../tags/tag7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hyperlink" Target="https://halo.run/" TargetMode="External"/><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hyperlink" Target="https://kb.fit2cloud.com/" TargetMode="External"/><Relationship Id="rId1" Type="http://schemas.openxmlformats.org/officeDocument/2006/relationships/image" Target="../media/image6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hyperlink" Target="https://timecho.com/" TargetMode="External"/><Relationship Id="rId1" Type="http://schemas.openxmlformats.org/officeDocument/2006/relationships/image" Target="../media/image6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hyperlink" Target="https://blog.fit2cloud.com/" TargetMode="External"/><Relationship Id="rId1" Type="http://schemas.openxmlformats.org/officeDocument/2006/relationships/image" Target="../media/image7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hyperlink" Target="https://liuzhihang.com/" TargetMode="External"/><Relationship Id="rId1" Type="http://schemas.openxmlformats.org/officeDocument/2006/relationships/image" Target="../media/image7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hyperlink" Target="https://app-docs.halo.run/docs/docsme/getting-started/multi-languages" TargetMode="External"/><Relationship Id="rId1"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github.com/fit2cloud-edu/SANDA-UNIVERSITY&#1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14.png"/><Relationship Id="rId23" Type="http://schemas.openxmlformats.org/officeDocument/2006/relationships/slideLayout" Target="../slideLayouts/slideLayout4.xml"/><Relationship Id="rId22" Type="http://schemas.openxmlformats.org/officeDocument/2006/relationships/tags" Target="../tags/tag16.xml"/><Relationship Id="rId21" Type="http://schemas.openxmlformats.org/officeDocument/2006/relationships/hyperlink" Target="https://github.com/halo-dev/halo" TargetMode="External"/><Relationship Id="rId20" Type="http://schemas.openxmlformats.org/officeDocument/2006/relationships/image" Target="../media/image23.svg"/><Relationship Id="rId2" Type="http://schemas.openxmlformats.org/officeDocument/2006/relationships/tags" Target="../tags/tag7.xml"/><Relationship Id="rId19" Type="http://schemas.openxmlformats.org/officeDocument/2006/relationships/image" Target="../media/image22.png"/><Relationship Id="rId18" Type="http://schemas.openxmlformats.org/officeDocument/2006/relationships/image" Target="../media/image21.svg"/><Relationship Id="rId17" Type="http://schemas.openxmlformats.org/officeDocument/2006/relationships/image" Target="../media/image20.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19.svg"/><Relationship Id="rId10" Type="http://schemas.openxmlformats.org/officeDocument/2006/relationships/image" Target="../media/image18.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2" Type="http://schemas.openxmlformats.org/officeDocument/2006/relationships/slideLayout" Target="../slideLayouts/slideLayout4.xml"/><Relationship Id="rId41" Type="http://schemas.openxmlformats.org/officeDocument/2006/relationships/tags" Target="../tags/tag57.xml"/><Relationship Id="rId40" Type="http://schemas.openxmlformats.org/officeDocument/2006/relationships/tags" Target="../tags/tag56.xml"/><Relationship Id="rId4" Type="http://schemas.openxmlformats.org/officeDocument/2006/relationships/tags" Target="../tags/tag20.xml"/><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tags" Target="../tags/tag53.xml"/><Relationship Id="rId36" Type="http://schemas.openxmlformats.org/officeDocument/2006/relationships/tags" Target="../tags/tag52.xml"/><Relationship Id="rId35" Type="http://schemas.openxmlformats.org/officeDocument/2006/relationships/tags" Target="../tags/tag51.xml"/><Relationship Id="rId34" Type="http://schemas.openxmlformats.org/officeDocument/2006/relationships/tags" Target="../tags/tag50.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tags" Target="../tags/tag47.xml"/><Relationship Id="rId30" Type="http://schemas.openxmlformats.org/officeDocument/2006/relationships/tags" Target="../tags/tag46.xml"/><Relationship Id="rId3" Type="http://schemas.openxmlformats.org/officeDocument/2006/relationships/tags" Target="../tags/tag19.xml"/><Relationship Id="rId29" Type="http://schemas.openxmlformats.org/officeDocument/2006/relationships/tags" Target="../tags/tag45.xml"/><Relationship Id="rId28" Type="http://schemas.openxmlformats.org/officeDocument/2006/relationships/tags" Target="../tags/tag44.xml"/><Relationship Id="rId27" Type="http://schemas.openxmlformats.org/officeDocument/2006/relationships/tags" Target="../tags/tag43.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723516"/>
            <a:ext cx="12192000" cy="1799356"/>
          </a:xfrm>
        </p:spPr>
        <p:txBody>
          <a:bodyPr anchor="ctr">
            <a:noAutofit/>
          </a:bodyPr>
          <a:lstStyle/>
          <a:p>
            <a:pPr>
              <a:lnSpc>
                <a:spcPct val="150000"/>
              </a:lnSpc>
            </a:pPr>
            <a:r>
              <a:rPr kumimoji="1" lang="zh-CN" altLang="en-US" sz="4400" b="1"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基于开源项目</a:t>
            </a:r>
            <a:r>
              <a:rPr kumimoji="1" lang="en-US" altLang="zh-CN" sz="4400" b="1"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Halo</a:t>
            </a:r>
            <a:r>
              <a:rPr kumimoji="1" lang="zh-CN" altLang="en-US" sz="4400" b="1"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完成个人网站搭建</a:t>
            </a:r>
            <a:endParaRPr kumimoji="1" lang="zh-CN" altLang="en-US" sz="4400" b="1"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3" name="副标题 2"/>
          <p:cNvSpPr>
            <a:spLocks noGrp="1"/>
          </p:cNvSpPr>
          <p:nvPr>
            <p:ph type="subTitle" idx="1"/>
          </p:nvPr>
        </p:nvSpPr>
        <p:spPr>
          <a:xfrm>
            <a:off x="0" y="4558146"/>
            <a:ext cx="12192000" cy="893618"/>
          </a:xfrm>
        </p:spPr>
        <p:txBody>
          <a:bodyPr>
            <a:normAutofit/>
          </a:bodyPr>
          <a:lstStyle/>
          <a:p>
            <a:r>
              <a:rPr kumimoji="1" lang="en-US" altLang="zh-CN"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FIT2CLOUD</a:t>
            </a:r>
            <a:r>
              <a:rPr kumimoji="1" lang="zh-CN" altLang="en-US"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飞致云  赵磊博</a:t>
            </a:r>
            <a:endParaRPr kumimoji="1" lang="en-US" altLang="zh-CN"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r>
              <a:rPr kumimoji="1" lang="en-US" altLang="zh-CN"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2024</a:t>
            </a:r>
            <a:r>
              <a:rPr kumimoji="1" lang="zh-CN" altLang="en-US"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 年 </a:t>
            </a:r>
            <a:r>
              <a:rPr kumimoji="1" lang="en-US" altLang="zh-CN"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9</a:t>
            </a:r>
            <a:r>
              <a:rPr kumimoji="1" lang="zh-CN" altLang="en-US"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 月</a:t>
            </a:r>
            <a:endParaRPr kumimoji="1" lang="zh-CN" altLang="en-US" sz="20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604911" y="608013"/>
            <a:ext cx="8824913" cy="706437"/>
          </a:xfrm>
          <a:noFill/>
        </p:spPr>
        <p:txBody>
          <a:bodyPr>
            <a:normAutofit/>
          </a:bodyPr>
          <a:lstStyle/>
          <a:p>
            <a:pPr algn="l">
              <a:buClrTx/>
              <a:buSzTx/>
              <a:buFontTx/>
            </a:pPr>
            <a:r>
              <a:rPr lang="en-US" altLang="zh-CN" sz="3200" b="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三、强大易用的编辑器</a:t>
            </a:r>
            <a:endParaRPr lang="en-US" altLang="zh-CN" sz="3200" b="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867400" y="1694180"/>
            <a:ext cx="5760720" cy="4010025"/>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605155" y="1694180"/>
            <a:ext cx="5194935" cy="4071620"/>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 的富文本编辑器提供了方便丰富的功能，包括添加标题、段落、引用、列表、代码块等元素，并支持设置样式属性、上传图片、插入视频等功能。这些工具让你的文章创作更加便捷和生动。</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defTabSz="821690" rtl="0" eaLnBrk="1" fontAlgn="auto" latinLnBrk="0" hangingPunct="0">
              <a:lnSpc>
                <a:spcPct val="100000"/>
              </a:lnSpc>
              <a:spcBef>
                <a:spcPts val="3000"/>
              </a:spcBef>
              <a:spcAft>
                <a:spcPts val="0"/>
              </a:spcAft>
              <a:buClrTx/>
              <a:buSzTx/>
              <a:buFontTx/>
              <a:buNone/>
              <a:defRPr/>
            </a:pPr>
            <a:endParaRPr kumimoji="0" lang="en-US" altLang="zh-CN"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完备的富文本格式支持</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支持多栏编辑，排版更加灵活</a:t>
            </a:r>
            <a:endParaRPr lang="en-US" altLang="zh-CN"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HTML、Markdown、数学公式等自定义内容块</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支持通过插件扩展编辑器</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endParaRPr lang="zh-CN" altLang="en-US"/>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900332" y="646323"/>
            <a:ext cx="9182100" cy="706437"/>
          </a:xfrm>
          <a:noFill/>
        </p:spPr>
        <p:txBody>
          <a:bodyP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四、易于部署维护</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00430" y="1609725"/>
            <a:ext cx="5678805" cy="4077335"/>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7429500" y="2738755"/>
            <a:ext cx="4120515" cy="1677035"/>
          </a:xfrm>
          <a:prstGeom prst="rect">
            <a:avLst/>
          </a:prstGeom>
          <a:noFill/>
        </p:spPr>
        <p:txBody>
          <a:bodyPr wrap="square" rtlCol="0">
            <a:noAutofit/>
          </a:bodyPr>
          <a:p>
            <a:pPr algn="l" defTabSz="821690" hangingPunct="0">
              <a:spcBef>
                <a:spcPts val="3000"/>
              </a:spcBef>
              <a:spcAft>
                <a:spcPts val="0"/>
              </a:spcAft>
              <a:buClrTx/>
              <a:buSzTx/>
              <a:buFontTx/>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 同时提供 Docker 镜像及 Jar 包 ，用户可根据实际需求自由选择合适的部署方式。所有相关文件统一管理在工作目录中，应用数据可方便地进行备份和迁移。</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title" idx="4294967295"/>
          </p:nvPr>
        </p:nvSpPr>
        <p:spPr>
          <a:xfrm>
            <a:off x="900332" y="608013"/>
            <a:ext cx="8624668" cy="706437"/>
          </a:xfrm>
          <a:noFill/>
        </p:spPr>
        <p:txBody>
          <a:bodyP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五、丰富的附件存储方式</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278755" y="1314450"/>
            <a:ext cx="6273800" cy="3529330"/>
          </a:xfrm>
          <a:prstGeom prst="rect">
            <a:avLst/>
          </a:prstGeom>
          <a:ln>
            <a:noFill/>
          </a:ln>
          <a:effectLst>
            <a:outerShdw blurRad="292100" dist="139700" dir="2700000" algn="tl" rotWithShape="0">
              <a:srgbClr val="333333">
                <a:alpha val="65000"/>
              </a:srgbClr>
            </a:outerShdw>
          </a:effectLst>
        </p:spPr>
      </p:pic>
      <p:grpSp>
        <p:nvGrpSpPr>
          <p:cNvPr id="37" name="组合 36"/>
          <p:cNvGrpSpPr/>
          <p:nvPr/>
        </p:nvGrpSpPr>
        <p:grpSpPr>
          <a:xfrm>
            <a:off x="5576385" y="5172075"/>
            <a:ext cx="5708649" cy="1395603"/>
            <a:chOff x="2595139" y="9761991"/>
            <a:chExt cx="8709594" cy="3946197"/>
          </a:xfrm>
        </p:grpSpPr>
        <p:sp>
          <p:nvSpPr>
            <p:cNvPr id="3" name="企业自建…"/>
            <p:cNvSpPr txBox="1"/>
            <p:nvPr/>
          </p:nvSpPr>
          <p:spPr>
            <a:xfrm>
              <a:off x="2704614" y="12412181"/>
              <a:ext cx="1022094" cy="1208386"/>
            </a:xfrm>
            <a:prstGeom prst="rect">
              <a:avLst/>
            </a:prstGeom>
            <a:ln w="12700">
              <a:miter lim="400000"/>
            </a:ln>
          </p:spPr>
          <p:txBody>
            <a:bodyPr lIns="71437" tIns="71437" rIns="71437" bIns="71437" anchor="ctr"/>
            <a:lstStyle/>
            <a:p>
              <a:pPr marL="0" marR="0" lvl="0" indent="0" algn="ctr" defTabSz="821690" rtl="0" eaLnBrk="1" fontAlgn="auto" latinLnBrk="0" hangingPunct="0">
                <a:lnSpc>
                  <a:spcPct val="100000"/>
                </a:lnSpc>
                <a:spcBef>
                  <a:spcPts val="0"/>
                </a:spcBef>
                <a:spcAft>
                  <a:spcPts val="0"/>
                </a:spcAft>
                <a:buClrTx/>
                <a:buSzTx/>
                <a:buFontTx/>
                <a:buNone/>
                <a:defRPr sz="2600" b="1" u="none"/>
              </a:pPr>
              <a:r>
                <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自建</a:t>
              </a:r>
              <a:endPar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ctr" defTabSz="821690" rtl="0" eaLnBrk="1" fontAlgn="auto" latinLnBrk="0" hangingPunct="0">
                <a:lnSpc>
                  <a:spcPct val="100000"/>
                </a:lnSpc>
                <a:spcBef>
                  <a:spcPts val="0"/>
                </a:spcBef>
                <a:spcAft>
                  <a:spcPts val="0"/>
                </a:spcAft>
                <a:buClrTx/>
                <a:buSzTx/>
                <a:buFontTx/>
                <a:buNone/>
                <a:defRPr sz="2600" b="1" u="none"/>
              </a:pPr>
              <a:r>
                <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存储</a:t>
              </a:r>
              <a:endPar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6" name="公有云…"/>
            <p:cNvSpPr txBox="1"/>
            <p:nvPr/>
          </p:nvSpPr>
          <p:spPr>
            <a:xfrm>
              <a:off x="2605802" y="10035142"/>
              <a:ext cx="1473253" cy="1141327"/>
            </a:xfrm>
            <a:prstGeom prst="rect">
              <a:avLst/>
            </a:prstGeom>
            <a:ln w="12700">
              <a:miter lim="400000"/>
            </a:ln>
          </p:spPr>
          <p:txBody>
            <a:bodyPr lIns="50800" tIns="50800" rIns="50800" bIns="50800" anchor="ctr"/>
            <a:lstStyle/>
            <a:p>
              <a:pPr marL="0" marR="0" lvl="0" indent="0" algn="ctr" defTabSz="2438400" rtl="0" eaLnBrk="1" fontAlgn="auto" latinLnBrk="0" hangingPunct="0">
                <a:lnSpc>
                  <a:spcPct val="100000"/>
                </a:lnSpc>
                <a:spcBef>
                  <a:spcPts val="0"/>
                </a:spcBef>
                <a:spcAft>
                  <a:spcPts val="0"/>
                </a:spcAft>
                <a:buClrTx/>
                <a:buSzTx/>
                <a:buFontTx/>
                <a:buNone/>
                <a:defRPr sz="2600" b="1" u="none"/>
              </a:pPr>
              <a:r>
                <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公有云</a:t>
              </a:r>
              <a:endPar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ctr" defTabSz="2438400" rtl="0" eaLnBrk="1" fontAlgn="auto" latinLnBrk="0" hangingPunct="0">
                <a:lnSpc>
                  <a:spcPct val="100000"/>
                </a:lnSpc>
                <a:spcBef>
                  <a:spcPts val="0"/>
                </a:spcBef>
                <a:spcAft>
                  <a:spcPts val="0"/>
                </a:spcAft>
                <a:buClrTx/>
                <a:buSzTx/>
                <a:buFontTx/>
                <a:buNone/>
                <a:defRPr sz="2600" b="1" u="none"/>
              </a:pPr>
              <a:r>
                <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存储</a:t>
              </a:r>
              <a:endParaRPr kumimoji="0" sz="1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nvGrpSpPr>
            <p:cNvPr id="7" name="组合 6"/>
            <p:cNvGrpSpPr/>
            <p:nvPr/>
          </p:nvGrpSpPr>
          <p:grpSpPr>
            <a:xfrm>
              <a:off x="7089099" y="12316170"/>
              <a:ext cx="2151725" cy="1339459"/>
              <a:chOff x="18315577" y="8408695"/>
              <a:chExt cx="2151725" cy="1339458"/>
            </a:xfrm>
          </p:grpSpPr>
          <p:pic>
            <p:nvPicPr>
              <p:cNvPr id="8" name="图形 6"/>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18986962" y="8408695"/>
                <a:ext cx="756640" cy="757709"/>
              </a:xfrm>
              <a:prstGeom prst="rect">
                <a:avLst/>
              </a:prstGeom>
            </p:spPr>
          </p:pic>
          <p:sp>
            <p:nvSpPr>
              <p:cNvPr id="9" name="文本框 8"/>
              <p:cNvSpPr txBox="1"/>
              <p:nvPr/>
            </p:nvSpPr>
            <p:spPr>
              <a:xfrm>
                <a:off x="18315577" y="9196928"/>
                <a:ext cx="2151725" cy="551225"/>
              </a:xfrm>
              <a:prstGeom prst="rect">
                <a:avLst/>
              </a:prstGeom>
              <a:ln w="12700">
                <a:miter lim="400000"/>
              </a:ln>
            </p:spPr>
            <p:txBody>
              <a:bodyPr lIns="50800" tIns="50800" rIns="50800" bIns="50800" anchor="ctr">
                <a:no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S3 类型对象存储</a:t>
                </a:r>
                <a:endPar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10" name="组合 9"/>
            <p:cNvGrpSpPr/>
            <p:nvPr/>
          </p:nvGrpSpPr>
          <p:grpSpPr>
            <a:xfrm>
              <a:off x="9642744" y="12317936"/>
              <a:ext cx="805187" cy="1359003"/>
              <a:chOff x="20753390" y="8428697"/>
              <a:chExt cx="805187" cy="1359002"/>
            </a:xfrm>
          </p:grpSpPr>
          <p:pic>
            <p:nvPicPr>
              <p:cNvPr id="11" name="图形 9"/>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20777610" y="8428697"/>
                <a:ext cx="743077" cy="743345"/>
              </a:xfrm>
              <a:prstGeom prst="rect">
                <a:avLst/>
              </a:prstGeom>
            </p:spPr>
          </p:pic>
          <p:sp>
            <p:nvSpPr>
              <p:cNvPr id="12" name="文本框 11"/>
              <p:cNvSpPr txBox="1"/>
              <p:nvPr/>
            </p:nvSpPr>
            <p:spPr>
              <a:xfrm>
                <a:off x="20753390" y="8979715"/>
                <a:ext cx="805187" cy="807984"/>
              </a:xfrm>
              <a:prstGeom prst="rect">
                <a:avLst/>
              </a:prstGeom>
              <a:ln w="12700">
                <a:miter lim="400000"/>
              </a:ln>
            </p:spPr>
            <p:txBody>
              <a:bodyPr wrap="square" lIns="50800" tIns="50800" rIns="50800" bIns="50800" anchor="ctr">
                <a:spAutoFit/>
              </a:bodyPr>
              <a:lstStyle>
                <a:lvl1pPr defTabSz="2438400">
                  <a:defRPr sz="1800" u="none"/>
                </a:lvl1pPr>
              </a:lstStyle>
              <a:p>
                <a:pPr marL="0" marR="0" lvl="0" indent="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NFS</a:t>
                </a:r>
                <a:endPar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sp>
          <p:nvSpPr>
            <p:cNvPr id="13" name="文本框 8"/>
            <p:cNvSpPr txBox="1"/>
            <p:nvPr/>
          </p:nvSpPr>
          <p:spPr>
            <a:xfrm>
              <a:off x="4159120" y="10666445"/>
              <a:ext cx="1236693" cy="807985"/>
            </a:xfrm>
            <a:prstGeom prst="rect">
              <a:avLst/>
            </a:prstGeom>
            <a:ln w="12700">
              <a:miter lim="400000"/>
            </a:ln>
          </p:spPr>
          <p:txBody>
            <a:bodyPr wrap="square" lIns="50800" tIns="50800" rIns="50800" bIns="50800" anchor="ctr">
              <a:sp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阿里云</a:t>
              </a:r>
              <a:endPar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nvGrpSpPr>
            <p:cNvPr id="14" name="组合 13"/>
            <p:cNvGrpSpPr/>
            <p:nvPr/>
          </p:nvGrpSpPr>
          <p:grpSpPr>
            <a:xfrm>
              <a:off x="5513945" y="9859347"/>
              <a:ext cx="1457329" cy="1615083"/>
              <a:chOff x="16711479" y="5406841"/>
              <a:chExt cx="1457329" cy="1615083"/>
            </a:xfrm>
          </p:grpSpPr>
          <p:pic>
            <p:nvPicPr>
              <p:cNvPr id="15" name="图像" descr="图像"/>
              <p:cNvPicPr>
                <a:picLocks noChangeAspect="1"/>
              </p:cNvPicPr>
              <p:nvPr/>
            </p:nvPicPr>
            <p:blipFill rotWithShape="1">
              <a:blip r:embed="rId6" cstate="screen"/>
              <a:srcRect b="34603"/>
              <a:stretch>
                <a:fillRect/>
              </a:stretch>
            </p:blipFill>
            <p:spPr>
              <a:xfrm>
                <a:off x="16711479" y="5406841"/>
                <a:ext cx="1457329" cy="953049"/>
              </a:xfrm>
              <a:prstGeom prst="rect">
                <a:avLst/>
              </a:prstGeom>
              <a:ln w="12700">
                <a:miter lim="400000"/>
                <a:headEnd/>
                <a:tailEnd/>
              </a:ln>
            </p:spPr>
          </p:pic>
          <p:sp>
            <p:nvSpPr>
              <p:cNvPr id="16" name="文本框 8"/>
              <p:cNvSpPr txBox="1"/>
              <p:nvPr/>
            </p:nvSpPr>
            <p:spPr>
              <a:xfrm>
                <a:off x="16816513" y="6213939"/>
                <a:ext cx="1236693" cy="807985"/>
              </a:xfrm>
              <a:prstGeom prst="rect">
                <a:avLst/>
              </a:prstGeom>
              <a:ln w="12700">
                <a:miter lim="400000"/>
              </a:ln>
            </p:spPr>
            <p:txBody>
              <a:bodyPr wrap="square" lIns="50800" tIns="50800" rIns="50800" bIns="50800" anchor="ctr">
                <a:sp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腾讯云</a:t>
                </a:r>
                <a:endPar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17" name="组合 16"/>
            <p:cNvGrpSpPr/>
            <p:nvPr/>
          </p:nvGrpSpPr>
          <p:grpSpPr>
            <a:xfrm>
              <a:off x="6840769" y="10090313"/>
              <a:ext cx="1417766" cy="1384115"/>
              <a:chOff x="17911574" y="5637807"/>
              <a:chExt cx="1417766" cy="1384115"/>
            </a:xfrm>
          </p:grpSpPr>
          <p:pic>
            <p:nvPicPr>
              <p:cNvPr id="18" name="图像" descr="图像"/>
              <p:cNvPicPr>
                <a:picLocks noChangeAspect="1"/>
              </p:cNvPicPr>
              <p:nvPr/>
            </p:nvPicPr>
            <p:blipFill>
              <a:blip r:embed="rId7" cstate="screen"/>
              <a:stretch>
                <a:fillRect/>
              </a:stretch>
            </p:blipFill>
            <p:spPr>
              <a:xfrm>
                <a:off x="18032072" y="5637807"/>
                <a:ext cx="1132245" cy="677578"/>
              </a:xfrm>
              <a:prstGeom prst="rect">
                <a:avLst/>
              </a:prstGeom>
              <a:ln w="12700">
                <a:miter lim="400000"/>
                <a:headEnd/>
                <a:tailEnd/>
              </a:ln>
            </p:spPr>
          </p:pic>
          <p:sp>
            <p:nvSpPr>
              <p:cNvPr id="19" name="文本框 8"/>
              <p:cNvSpPr txBox="1"/>
              <p:nvPr/>
            </p:nvSpPr>
            <p:spPr>
              <a:xfrm>
                <a:off x="17911574" y="6213937"/>
                <a:ext cx="1417766" cy="807985"/>
              </a:xfrm>
              <a:prstGeom prst="rect">
                <a:avLst/>
              </a:prstGeom>
              <a:ln w="12700">
                <a:miter lim="400000"/>
              </a:ln>
            </p:spPr>
            <p:txBody>
              <a:bodyPr wrap="square" lIns="50800" tIns="50800" rIns="50800" bIns="50800" anchor="ctr">
                <a:sp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亚马逊云</a:t>
                </a:r>
                <a:endPar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20" name="组合 19"/>
            <p:cNvGrpSpPr/>
            <p:nvPr/>
          </p:nvGrpSpPr>
          <p:grpSpPr>
            <a:xfrm>
              <a:off x="8187953" y="10015107"/>
              <a:ext cx="1236693" cy="1456171"/>
              <a:chOff x="19090976" y="5562601"/>
              <a:chExt cx="1236693" cy="1456171"/>
            </a:xfrm>
          </p:grpSpPr>
          <p:pic>
            <p:nvPicPr>
              <p:cNvPr id="21" name="图像" descr="图像"/>
              <p:cNvPicPr>
                <a:picLocks noChangeAspect="1"/>
              </p:cNvPicPr>
              <p:nvPr/>
            </p:nvPicPr>
            <p:blipFill rotWithShape="1">
              <a:blip r:embed="rId8" cstate="screen"/>
              <a:srcRect r="61182"/>
              <a:stretch>
                <a:fillRect/>
              </a:stretch>
            </p:blipFill>
            <p:spPr>
              <a:xfrm>
                <a:off x="19355285" y="5562601"/>
                <a:ext cx="863415" cy="638550"/>
              </a:xfrm>
              <a:prstGeom prst="rect">
                <a:avLst/>
              </a:prstGeom>
              <a:ln w="12700">
                <a:miter lim="400000"/>
                <a:headEnd/>
                <a:tailEnd/>
              </a:ln>
            </p:spPr>
          </p:pic>
          <p:sp>
            <p:nvSpPr>
              <p:cNvPr id="22" name="文本框 8"/>
              <p:cNvSpPr txBox="1"/>
              <p:nvPr/>
            </p:nvSpPr>
            <p:spPr>
              <a:xfrm>
                <a:off x="19090976" y="6210787"/>
                <a:ext cx="1236693" cy="807985"/>
              </a:xfrm>
              <a:prstGeom prst="rect">
                <a:avLst/>
              </a:prstGeom>
              <a:ln w="12700">
                <a:miter lim="400000"/>
              </a:ln>
            </p:spPr>
            <p:txBody>
              <a:bodyPr wrap="square" lIns="50800" tIns="50800" rIns="50800" bIns="50800" anchor="ctr">
                <a:sp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微软云</a:t>
                </a:r>
                <a:endPar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23" name="组合 22"/>
            <p:cNvGrpSpPr/>
            <p:nvPr/>
          </p:nvGrpSpPr>
          <p:grpSpPr>
            <a:xfrm>
              <a:off x="9414637" y="9832454"/>
              <a:ext cx="1236693" cy="1635672"/>
              <a:chOff x="20229045" y="5379948"/>
              <a:chExt cx="1236693" cy="1635672"/>
            </a:xfrm>
          </p:grpSpPr>
          <p:pic>
            <p:nvPicPr>
              <p:cNvPr id="24" name="Huawei-logo-900x300.jpg" descr="Huawei-logo-900x300.jpg"/>
              <p:cNvPicPr>
                <a:picLocks noChangeAspect="1"/>
              </p:cNvPicPr>
              <p:nvPr/>
            </p:nvPicPr>
            <p:blipFill rotWithShape="1">
              <a:blip r:embed="rId9" cstate="screen"/>
              <a:srcRect l="3330" r="65443"/>
              <a:stretch>
                <a:fillRect/>
              </a:stretch>
            </p:blipFill>
            <p:spPr>
              <a:xfrm>
                <a:off x="20347011" y="5379948"/>
                <a:ext cx="980730" cy="1046879"/>
              </a:xfrm>
              <a:prstGeom prst="rect">
                <a:avLst/>
              </a:prstGeom>
              <a:ln w="12700">
                <a:miter lim="400000"/>
                <a:headEnd/>
                <a:tailEnd/>
              </a:ln>
            </p:spPr>
          </p:pic>
          <p:sp>
            <p:nvSpPr>
              <p:cNvPr id="25" name="文本框 8"/>
              <p:cNvSpPr txBox="1"/>
              <p:nvPr/>
            </p:nvSpPr>
            <p:spPr>
              <a:xfrm>
                <a:off x="20229045" y="6207635"/>
                <a:ext cx="1236693" cy="807985"/>
              </a:xfrm>
              <a:prstGeom prst="rect">
                <a:avLst/>
              </a:prstGeom>
              <a:ln w="12700">
                <a:miter lim="400000"/>
              </a:ln>
            </p:spPr>
            <p:txBody>
              <a:bodyPr wrap="square" lIns="50800" tIns="50800" rIns="50800" bIns="50800" anchor="ctr">
                <a:spAutoFit/>
              </a:bodyPr>
              <a:lstStyle>
                <a:lvl1pPr defTabSz="2438400">
                  <a:defRPr sz="1800" u="none"/>
                </a:lvl1pPr>
              </a:lstStyle>
              <a:p>
                <a:pPr marL="0" marR="0" lvl="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华为云</a:t>
                </a:r>
                <a:endParaRPr kumimoji="0" lang="en-US" altLang="zh-CN" sz="1200" i="0" u="none" strike="noStrike" kern="0" cap="none" spc="0" normalizeH="0" baseline="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sp>
          <p:nvSpPr>
            <p:cNvPr id="26" name="累计安装部署超过 200,000 次"/>
            <p:cNvSpPr txBox="1"/>
            <p:nvPr/>
          </p:nvSpPr>
          <p:spPr>
            <a:xfrm>
              <a:off x="10306860" y="10471222"/>
              <a:ext cx="997873" cy="824144"/>
            </a:xfrm>
            <a:prstGeom prst="rect">
              <a:avLst/>
            </a:prstGeom>
            <a:ln w="12700">
              <a:miter lim="400000"/>
            </a:ln>
          </p:spPr>
          <p:txBody>
            <a:bodyPr wrap="square" tIns="91439" bIns="91439">
              <a:noAutofit/>
            </a:bodyPr>
            <a:lstStyle>
              <a:lvl1pPr algn="l" defTabSz="1828800">
                <a:defRPr>
                  <a:solidFill>
                    <a:srgbClr val="5E5E5E"/>
                  </a:solidFill>
                  <a:latin typeface="Calibri" panose="020F0502020204030204"/>
                  <a:ea typeface="Calibri" panose="020F0502020204030204"/>
                  <a:cs typeface="Calibri" panose="020F0502020204030204"/>
                  <a:sym typeface="Calibri" panose="020F0502020204030204"/>
                </a:defRPr>
              </a:lvl1pPr>
            </a:lstStyle>
            <a:p>
              <a:pPr algn="ctr"/>
              <a:r>
                <a:rPr lang="en-US" altLang="zh-CN" sz="1200"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Helvetica Neue Light" panose="02000503000000020004"/>
                </a:rPr>
                <a:t>+ 更多</a:t>
              </a:r>
              <a:endParaRPr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Helvetica Neue Light" panose="02000503000000020004"/>
              </a:endParaRPr>
            </a:p>
          </p:txBody>
        </p:sp>
        <p:sp>
          <p:nvSpPr>
            <p:cNvPr id="27" name="统一管理…"/>
            <p:cNvSpPr/>
            <p:nvPr/>
          </p:nvSpPr>
          <p:spPr>
            <a:xfrm>
              <a:off x="2638735" y="9761991"/>
              <a:ext cx="8608958" cy="1722585"/>
            </a:xfrm>
            <a:prstGeom prst="rect">
              <a:avLst/>
            </a:prstGeom>
            <a:ln w="31750">
              <a:solidFill>
                <a:schemeClr val="tx1">
                  <a:lumMod val="75000"/>
                </a:schemeClr>
              </a:solidFill>
              <a:custDash>
                <a:ds d="200000" sp="200000"/>
              </a:custDash>
              <a:miter lim="400000"/>
            </a:ln>
          </p:spPr>
          <p:txBody>
            <a:bodyPr lIns="71437" tIns="71437" rIns="71437" bIns="71437" anchor="ctr"/>
            <a:lstStyle/>
            <a:p>
              <a:pPr marL="0" marR="152400" lvl="0" indent="0" defTabSz="821690" rtl="0" eaLnBrk="1" fontAlgn="auto" latinLnBrk="0" hangingPunct="0">
                <a:lnSpc>
                  <a:spcPct val="100000"/>
                </a:lnSpc>
                <a:spcBef>
                  <a:spcPts val="0"/>
                </a:spcBef>
                <a:spcAft>
                  <a:spcPts val="0"/>
                </a:spcAft>
                <a:buClrTx/>
                <a:buSzTx/>
                <a:buFontTx/>
                <a:buNone/>
                <a:defRPr sz="2800" u="none">
                  <a:latin typeface="+mn-lt"/>
                  <a:ea typeface="+mn-ea"/>
                  <a:cs typeface="+mn-cs"/>
                  <a:sym typeface="Helvetica Neue Medium" panose="02000503000000020004"/>
                </a:defRPr>
              </a:pPr>
              <a:endParaRPr kumimoji="0" sz="2800" b="0" i="0" u="none" strike="noStrike" kern="0" cap="none" spc="0" normalizeH="0" baseline="0" noProof="0" dirty="0">
                <a:ln>
                  <a:noFill/>
                </a:ln>
                <a:solidFill>
                  <a:schemeClr val="tx1">
                    <a:lumMod val="50000"/>
                  </a:scheme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28" name="统一管理…"/>
            <p:cNvSpPr/>
            <p:nvPr/>
          </p:nvSpPr>
          <p:spPr>
            <a:xfrm>
              <a:off x="2595139" y="12202784"/>
              <a:ext cx="8608958" cy="1505092"/>
            </a:xfrm>
            <a:prstGeom prst="rect">
              <a:avLst/>
            </a:prstGeom>
            <a:ln w="31750">
              <a:solidFill>
                <a:schemeClr val="tx1">
                  <a:lumMod val="75000"/>
                </a:schemeClr>
              </a:solidFill>
              <a:custDash>
                <a:ds d="200000" sp="200000"/>
              </a:custDash>
              <a:miter lim="400000"/>
            </a:ln>
          </p:spPr>
          <p:txBody>
            <a:bodyPr lIns="71437" tIns="71437" rIns="71437" bIns="71437" anchor="ctr"/>
            <a:lstStyle/>
            <a:p>
              <a:pPr marL="0" marR="152400" lvl="0" indent="0" defTabSz="821690" rtl="0" eaLnBrk="1" fontAlgn="auto" latinLnBrk="0" hangingPunct="0">
                <a:lnSpc>
                  <a:spcPct val="100000"/>
                </a:lnSpc>
                <a:spcBef>
                  <a:spcPts val="0"/>
                </a:spcBef>
                <a:spcAft>
                  <a:spcPts val="0"/>
                </a:spcAft>
                <a:buClrTx/>
                <a:buSzTx/>
                <a:buFontTx/>
                <a:buNone/>
                <a:defRPr sz="2800" u="none">
                  <a:latin typeface="+mn-lt"/>
                  <a:ea typeface="+mn-ea"/>
                  <a:cs typeface="+mn-cs"/>
                  <a:sym typeface="Helvetica Neue Medium" panose="02000503000000020004"/>
                </a:defRPr>
              </a:pPr>
              <a:endParaRPr kumimoji="0" sz="2800" b="0" i="0" u="none" strike="noStrike" kern="0" cap="none" spc="0" normalizeH="0" baseline="0" noProof="0" dirty="0">
                <a:ln>
                  <a:noFill/>
                </a:ln>
                <a:solidFill>
                  <a:schemeClr val="tx1">
                    <a:lumMod val="50000"/>
                  </a:scheme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29" name="累计安装部署超过 200,000 次"/>
            <p:cNvSpPr txBox="1"/>
            <p:nvPr/>
          </p:nvSpPr>
          <p:spPr>
            <a:xfrm>
              <a:off x="9904804" y="12679713"/>
              <a:ext cx="1299173" cy="946240"/>
            </a:xfrm>
            <a:prstGeom prst="rect">
              <a:avLst/>
            </a:prstGeom>
            <a:ln w="12700">
              <a:miter lim="400000"/>
            </a:ln>
          </p:spPr>
          <p:txBody>
            <a:bodyPr wrap="square" tIns="91439" bIns="91439">
              <a:noAutofit/>
            </a:bodyPr>
            <a:lstStyle>
              <a:lvl1pPr algn="l" defTabSz="1828800">
                <a:defRPr>
                  <a:solidFill>
                    <a:srgbClr val="5E5E5E"/>
                  </a:solidFill>
                  <a:latin typeface="Calibri" panose="020F0502020204030204"/>
                  <a:ea typeface="Calibri" panose="020F0502020204030204"/>
                  <a:cs typeface="Calibri" panose="020F0502020204030204"/>
                  <a:sym typeface="Calibri" panose="020F0502020204030204"/>
                </a:defRPr>
              </a:lvl1pPr>
            </a:lstStyle>
            <a:p>
              <a:pPr algn="r"/>
              <a:r>
                <a:rPr lang="en-US" altLang="zh-CN" sz="1200"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Helvetica Neue Light" panose="02000503000000020004"/>
                </a:rPr>
                <a:t>+ </a:t>
              </a:r>
              <a:r>
                <a:rPr lang="zh-CN" altLang="en-US" sz="1200"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Helvetica Neue Light" panose="02000503000000020004"/>
                </a:rPr>
                <a:t>更多</a:t>
              </a:r>
              <a:endParaRPr lang="zh-CN" altLang="en-US" sz="1200"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Helvetica Neue Light" panose="02000503000000020004"/>
              </a:endParaRPr>
            </a:p>
          </p:txBody>
        </p:sp>
        <p:grpSp>
          <p:nvGrpSpPr>
            <p:cNvPr id="30" name="组合 29"/>
            <p:cNvGrpSpPr/>
            <p:nvPr/>
          </p:nvGrpSpPr>
          <p:grpSpPr>
            <a:xfrm>
              <a:off x="4158874" y="12411821"/>
              <a:ext cx="1047283" cy="1296367"/>
              <a:chOff x="16496719" y="9062212"/>
              <a:chExt cx="1047283" cy="1296367"/>
            </a:xfrm>
          </p:grpSpPr>
          <p:pic>
            <p:nvPicPr>
              <p:cNvPr id="31" name="图像" descr="图像"/>
              <p:cNvPicPr>
                <a:picLocks noChangeAspect="1"/>
              </p:cNvPicPr>
              <p:nvPr/>
            </p:nvPicPr>
            <p:blipFill rotWithShape="1">
              <a:blip r:embed="rId10" cstate="screen"/>
              <a:srcRect b="34312"/>
              <a:stretch>
                <a:fillRect/>
              </a:stretch>
            </p:blipFill>
            <p:spPr>
              <a:xfrm>
                <a:off x="16496719" y="9062212"/>
                <a:ext cx="1046314" cy="687685"/>
              </a:xfrm>
              <a:prstGeom prst="rect">
                <a:avLst/>
              </a:prstGeom>
              <a:ln w="12700">
                <a:miter lim="400000"/>
                <a:headEnd/>
                <a:tailEnd/>
              </a:ln>
            </p:spPr>
          </p:pic>
          <p:sp>
            <p:nvSpPr>
              <p:cNvPr id="32" name="文本框 8"/>
              <p:cNvSpPr txBox="1"/>
              <p:nvPr/>
            </p:nvSpPr>
            <p:spPr>
              <a:xfrm>
                <a:off x="16496719" y="9636779"/>
                <a:ext cx="1047283" cy="721800"/>
              </a:xfrm>
              <a:prstGeom prst="rect">
                <a:avLst/>
              </a:prstGeom>
              <a:ln w="12700">
                <a:miter lim="400000"/>
              </a:ln>
            </p:spPr>
            <p:txBody>
              <a:bodyPr wrap="square" lIns="50800" tIns="50800" rIns="50800" bIns="50800" anchor="ctr">
                <a:noAutofit/>
              </a:bodyPr>
              <a:lstStyle>
                <a:lvl1pPr defTabSz="2438400">
                  <a:defRPr sz="1800" u="none"/>
                </a:lvl1pPr>
              </a:lstStyle>
              <a:p>
                <a:pPr marL="0" marR="0" lvl="0" indent="0" algn="ctr" defTabSz="2438400" rtl="0" eaLnBrk="1" fontAlgn="auto" latinLnBrk="0" hangingPunct="0">
                  <a:lnSpc>
                    <a:spcPct val="100000"/>
                  </a:lnSpc>
                  <a:spcBef>
                    <a:spcPts val="0"/>
                  </a:spcBef>
                  <a:spcAft>
                    <a:spcPts val="0"/>
                  </a:spcAft>
                  <a:buClrTx/>
                  <a:buSzTx/>
                  <a:buFontTx/>
                  <a:buNone/>
                  <a:defRPr/>
                </a:pPr>
                <a:r>
                  <a:rPr lang="en-US" altLang="zh-CN" sz="1200" kern="0" dirty="0">
                    <a:solidFill>
                      <a:srgbClr val="5E5E5E">
                        <a:lumMod val="75000"/>
                      </a:srgbClr>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C</a:t>
                </a:r>
                <a:r>
                  <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eph</a:t>
                </a:r>
                <a:endPar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33" name="组合 32"/>
            <p:cNvGrpSpPr/>
            <p:nvPr/>
          </p:nvGrpSpPr>
          <p:grpSpPr>
            <a:xfrm>
              <a:off x="5637605" y="12412924"/>
              <a:ext cx="1065746" cy="1295067"/>
              <a:chOff x="17797652" y="9063315"/>
              <a:chExt cx="1065746" cy="1295067"/>
            </a:xfrm>
          </p:grpSpPr>
          <p:pic>
            <p:nvPicPr>
              <p:cNvPr id="34" name="图像" descr="图像"/>
              <p:cNvPicPr>
                <a:picLocks noChangeAspect="1"/>
              </p:cNvPicPr>
              <p:nvPr/>
            </p:nvPicPr>
            <p:blipFill rotWithShape="1">
              <a:blip r:embed="rId11" cstate="screen"/>
              <a:srcRect b="31788"/>
              <a:stretch>
                <a:fillRect/>
              </a:stretch>
            </p:blipFill>
            <p:spPr>
              <a:xfrm>
                <a:off x="17798389" y="9063315"/>
                <a:ext cx="1065009" cy="692195"/>
              </a:xfrm>
              <a:prstGeom prst="rect">
                <a:avLst/>
              </a:prstGeom>
              <a:ln w="12700">
                <a:miter lim="400000"/>
                <a:headEnd/>
                <a:tailEnd/>
              </a:ln>
            </p:spPr>
          </p:pic>
          <p:sp>
            <p:nvSpPr>
              <p:cNvPr id="35" name="文本框 8"/>
              <p:cNvSpPr txBox="1"/>
              <p:nvPr/>
            </p:nvSpPr>
            <p:spPr>
              <a:xfrm>
                <a:off x="17797652" y="9635649"/>
                <a:ext cx="1049060" cy="722733"/>
              </a:xfrm>
              <a:prstGeom prst="rect">
                <a:avLst/>
              </a:prstGeom>
              <a:ln w="12700">
                <a:miter lim="400000"/>
              </a:ln>
            </p:spPr>
            <p:txBody>
              <a:bodyPr wrap="square" lIns="50800" tIns="50800" rIns="50800" bIns="50800" anchor="ctr">
                <a:noAutofit/>
              </a:bodyPr>
              <a:lstStyle>
                <a:lvl1pPr defTabSz="2438400">
                  <a:defRPr sz="1800" u="none"/>
                </a:lvl1pPr>
              </a:lstStyle>
              <a:p>
                <a:pPr marL="0" marR="0" lvl="0" indent="0" algn="ctr" defTabSz="2438400" rtl="0" eaLnBrk="1" fontAlgn="auto" latinLnBrk="0" hangingPunct="0">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SWIFT</a:t>
                </a:r>
                <a:endParaRPr kumimoji="0" lang="en-US" altLang="zh-CN" sz="1200" i="0" u="none" strike="noStrike" kern="0" cap="none" spc="0" normalizeH="0" baseline="0" noProof="0" dirty="0">
                  <a:ln>
                    <a:noFill/>
                  </a:ln>
                  <a:solidFill>
                    <a:srgbClr val="5E5E5E">
                      <a:lumMod val="75000"/>
                    </a:srgbClr>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pic>
          <p:nvPicPr>
            <p:cNvPr id="36" name="图片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11988" y="9943294"/>
              <a:ext cx="1219241" cy="884546"/>
            </a:xfrm>
            <a:prstGeom prst="rect">
              <a:avLst/>
            </a:prstGeom>
          </p:spPr>
        </p:pic>
      </p:grpSp>
      <p:sp>
        <p:nvSpPr>
          <p:cNvPr id="38" name="文本框 37"/>
          <p:cNvSpPr txBox="1"/>
          <p:nvPr/>
        </p:nvSpPr>
        <p:spPr>
          <a:xfrm>
            <a:off x="900430" y="1477010"/>
            <a:ext cx="4244340" cy="4298315"/>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支持多种存储策略，用于存储使用过程中上传的图片、视频等各种类型的附件文件。支持通过插件扩展外部存储位置，可以让用户更加灵活地地上传、查看和管理附件。</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defTabSz="821690" rtl="0" eaLnBrk="1" fontAlgn="auto" latinLnBrk="0" hangingPunct="0">
              <a:lnSpc>
                <a:spcPct val="100000"/>
              </a:lnSpc>
              <a:spcBef>
                <a:spcPts val="3000"/>
              </a:spcBef>
              <a:spcAft>
                <a:spcPts val="0"/>
              </a:spcAft>
              <a:buClrTx/>
              <a:buSzTx/>
              <a:buFontTx/>
              <a:buNone/>
              <a:defRPr/>
            </a:pPr>
            <a:endParaRPr kumimoji="0" lang="en-US" altLang="zh-CN"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支持本地存储</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支持所有兼容 S3 标准的对象存储</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从对象存储中选择已有文件加载</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可扩展的存储策略</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title" idx="4294967295"/>
          </p:nvPr>
        </p:nvSpPr>
        <p:spPr>
          <a:xfrm>
            <a:off x="900332" y="608013"/>
            <a:ext cx="8624668" cy="706437"/>
          </a:xfrm>
          <a:noFill/>
        </p:spPr>
        <p:txBody>
          <a:bodyP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六、完整的恢复机制</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38" name="文本框 37"/>
          <p:cNvSpPr txBox="1"/>
          <p:nvPr/>
        </p:nvSpPr>
        <p:spPr>
          <a:xfrm>
            <a:off x="7263130" y="1477010"/>
            <a:ext cx="4538980" cy="4301490"/>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提供完善、全面的备份恢复机制，通过该功能用户可以完整备份整站数据，方便故障恢复及站点迁移。</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algn="l" defTabSz="821690" rtl="0" eaLnBrk="1" fontAlgn="auto" latinLnBrk="0" hangingPunct="0">
              <a:lnSpc>
                <a:spcPct val="100000"/>
              </a:lnSpc>
              <a:spcBef>
                <a:spcPts val="3000"/>
              </a:spcBef>
              <a:spcAft>
                <a:spcPts val="0"/>
              </a:spcAft>
              <a:buClrTx/>
              <a:buSzTx/>
              <a:buFontTx/>
              <a:buNone/>
              <a:defRPr/>
            </a:pPr>
            <a:endParaRPr kumimoji="0" lang="en-US" altLang="zh-CN" sz="20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indent="-285750" algn="l">
              <a:lnSpc>
                <a:spcPct val="150000"/>
              </a:lnSpc>
              <a:buClr>
                <a:srgbClr val="000000"/>
              </a:buClr>
              <a:buSzTx/>
              <a:buFont typeface="Wingdings" panose="05000000000000000000" charset="0"/>
              <a:buChar char="Ø"/>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备份站点内容、站点设置、主题、插件及用户在内的所有数据</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Ø"/>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备份到对象存储等外部存储</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Ø"/>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定时备份</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Ø"/>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使用备份数据快速恢复</a:t>
            </a:r>
            <a:endParaRPr lang="en-US" altLang="zh-CN" dirty="0">
              <a:effectLst/>
              <a:latin typeface="阿里巴巴普惠体" panose="00020600040101010101" charset="-122"/>
              <a:ea typeface="阿里巴巴普惠体" panose="00020600040101010101" charset="-122"/>
              <a:cs typeface="阿里巴巴普惠体" panose="00020600040101010101"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00430" y="1477010"/>
            <a:ext cx="5888990" cy="429831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title" idx="4294967295"/>
          </p:nvPr>
        </p:nvSpPr>
        <p:spPr>
          <a:xfrm>
            <a:off x="900332" y="608013"/>
            <a:ext cx="8624668" cy="706437"/>
          </a:xfrm>
          <a:noFill/>
        </p:spPr>
        <p:txBody>
          <a:bodyP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七、内置全文搜索引擎</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38" name="文本框 37"/>
          <p:cNvSpPr txBox="1"/>
          <p:nvPr/>
        </p:nvSpPr>
        <p:spPr>
          <a:xfrm>
            <a:off x="900430" y="1574800"/>
            <a:ext cx="4881880" cy="4072890"/>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内置全文搜索引擎，支持关键字搜索文章和页面内容。同时支持通过插件扩展外部搜索引擎，做到让用户按需选择、自由扩展。</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algn="l" defTabSz="821690" rtl="0" eaLnBrk="1" fontAlgn="auto" latinLnBrk="0" hangingPunct="0">
              <a:lnSpc>
                <a:spcPct val="100000"/>
              </a:lnSpc>
              <a:spcBef>
                <a:spcPts val="3000"/>
              </a:spcBef>
              <a:spcAft>
                <a:spcPts val="0"/>
              </a:spcAft>
              <a:buClrTx/>
              <a:buSzTx/>
              <a:buFontTx/>
              <a:buNone/>
              <a:defRPr/>
            </a:pPr>
            <a:endParaRPr kumimoji="0" lang="en-US" altLang="zh-CN" sz="20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indent="-285750" algn="l">
              <a:lnSpc>
                <a:spcPct val="150000"/>
              </a:lnSpc>
              <a:buClr>
                <a:srgbClr val="000000"/>
              </a:buClr>
              <a:buSzTx/>
              <a:buFont typeface="Wingdings" panose="05000000000000000000" charset="0"/>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内置搜索引擎及前端插件，主题端轻松适配搜索功能</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支持自由扩展外部搜索引擎</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0" marR="0" lvl="0" algn="l" defTabSz="821690" rtl="0" eaLnBrk="1" fontAlgn="auto" latinLnBrk="0" hangingPunct="0">
              <a:lnSpc>
                <a:spcPct val="100000"/>
              </a:lnSpc>
              <a:spcBef>
                <a:spcPts val="3000"/>
              </a:spcBef>
              <a:spcAft>
                <a:spcPts val="0"/>
              </a:spcAft>
              <a:buClrTx/>
              <a:buSzTx/>
              <a:buFontTx/>
              <a:buNone/>
              <a:defRPr/>
            </a:pPr>
            <a:endParaRPr lang="en-US" altLang="zh-CN" dirty="0">
              <a:effectLst/>
              <a:latin typeface="阿里巴巴普惠体" panose="00020600040101010101" charset="-122"/>
              <a:ea typeface="阿里巴巴普惠体" panose="00020600040101010101" charset="-122"/>
              <a:cs typeface="阿里巴巴普惠体" panose="00020600040101010101"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162675" y="1574800"/>
            <a:ext cx="5119370" cy="40373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title" idx="4294967295"/>
          </p:nvPr>
        </p:nvSpPr>
        <p:spPr>
          <a:xfrm>
            <a:off x="900332" y="608013"/>
            <a:ext cx="8624668" cy="706437"/>
          </a:xfrm>
          <a:noFill/>
        </p:spPr>
        <p:txBody>
          <a:bodyP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八、多用户权限体系</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38" name="文本框 37"/>
          <p:cNvSpPr txBox="1"/>
          <p:nvPr/>
        </p:nvSpPr>
        <p:spPr>
          <a:xfrm>
            <a:off x="6605905" y="1656080"/>
            <a:ext cx="5156200" cy="3930015"/>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完善的用户管理功能及基于角色的权限体系，轻松实现多用户相关功能场景。</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defTabSz="821690" rtl="0" eaLnBrk="1" fontAlgn="auto" latinLnBrk="0" hangingPunct="0">
              <a:lnSpc>
                <a:spcPct val="100000"/>
              </a:lnSpc>
              <a:spcBef>
                <a:spcPts val="3000"/>
              </a:spcBef>
              <a:spcAft>
                <a:spcPts val="0"/>
              </a:spcAft>
              <a:buClrTx/>
              <a:buSzTx/>
              <a:buFontTx/>
              <a:buNone/>
              <a:defRPr/>
            </a:pPr>
            <a:endParaRPr kumimoji="0" lang="en-US" altLang="zh-CN"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基于角色的权限管理功能</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内置用户个人中心，管理个人资料及站点内容</a:t>
            </a:r>
            <a:endParaRPr lang="en-US" altLang="zh-CN" b="0" i="0" dirty="0">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50000"/>
              </a:lnSpc>
              <a:buClr>
                <a:srgbClr val="000000"/>
              </a:buClr>
              <a:buSzTx/>
              <a:buFont typeface="Wingdings" panose="05000000000000000000" charset="0"/>
              <a:buChar char="l"/>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可扩展的认证体系，支持 LDAP、三方认证、二次验证等</a:t>
            </a:r>
            <a:endParaRPr lang="en-US" altLang="zh-CN" dirty="0">
              <a:effectLst/>
              <a:latin typeface="阿里巴巴普惠体" panose="00020600040101010101" charset="-122"/>
              <a:ea typeface="阿里巴巴普惠体" panose="00020600040101010101" charset="-122"/>
              <a:cs typeface="阿里巴巴普惠体" panose="00020600040101010101"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00430" y="1656080"/>
            <a:ext cx="5391785" cy="392874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矩形"/>
          <p:cNvSpPr/>
          <p:nvPr>
            <p:custDataLst>
              <p:tags r:id="rId1"/>
            </p:custDataLst>
          </p:nvPr>
        </p:nvSpPr>
        <p:spPr>
          <a:xfrm>
            <a:off x="857885" y="1466850"/>
            <a:ext cx="4954905" cy="4068445"/>
          </a:xfrm>
          <a:prstGeom prst="rect">
            <a:avLst/>
          </a:prstGeom>
          <a:solidFill>
            <a:schemeClr val="accent1">
              <a:lumMod val="75000"/>
            </a:schemeClr>
          </a:solidFill>
          <a:ln w="12700">
            <a:miter lim="400000"/>
          </a:ln>
          <a:effectLst>
            <a:outerShdw blurRad="228600" dist="38100" dir="2700000" algn="tl" rotWithShape="0">
              <a:prstClr val="black">
                <a:alpha val="40000"/>
              </a:prstClr>
            </a:outerShdw>
          </a:effectLst>
          <a:scene3d>
            <a:camera prst="orthographicFront"/>
            <a:lightRig rig="threePt" dir="t"/>
          </a:scene3d>
          <a:sp3d prstMaterial="matte"/>
        </p:spPr>
        <p:txBody>
          <a:bodyPr lIns="35718" tIns="35718" rIns="35718" bIns="35718" anchor="ctr"/>
          <a:lstStyle/>
          <a:p>
            <a:pPr marL="0" marR="0" lvl="0" indent="0" algn="ctr" defTabSz="821690" rtl="0" eaLnBrk="1" fontAlgn="auto" latinLnBrk="0" hangingPunct="0">
              <a:lnSpc>
                <a:spcPct val="100000"/>
              </a:lnSpc>
              <a:spcBef>
                <a:spcPts val="0"/>
              </a:spcBef>
              <a:spcAft>
                <a:spcPts val="0"/>
              </a:spcAft>
              <a:buClrTx/>
              <a:buSzTx/>
              <a:buFontTx/>
              <a:buNone/>
              <a:defRPr sz="3000" u="none">
                <a:solidFill>
                  <a:srgbClr val="FFFFFF"/>
                </a:solidFill>
                <a:latin typeface="+mn-lt"/>
                <a:ea typeface="+mn-ea"/>
                <a:cs typeface="+mn-cs"/>
                <a:sym typeface="Helvetica Neue Medium" panose="02000503000000020004"/>
              </a:defRPr>
            </a:pPr>
            <a:endParaRPr kumimoji="0" sz="15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1" name="矩形"/>
          <p:cNvSpPr/>
          <p:nvPr>
            <p:custDataLst>
              <p:tags r:id="rId2"/>
            </p:custDataLst>
          </p:nvPr>
        </p:nvSpPr>
        <p:spPr>
          <a:xfrm>
            <a:off x="6344285" y="1466850"/>
            <a:ext cx="5074920" cy="3972560"/>
          </a:xfrm>
          <a:prstGeom prst="rect">
            <a:avLst/>
          </a:prstGeom>
          <a:solidFill>
            <a:srgbClr val="5F7BCF"/>
          </a:solidFill>
          <a:ln w="12700">
            <a:miter lim="400000"/>
          </a:ln>
          <a:effectLst>
            <a:outerShdw blurRad="228600" dist="38100" dir="2700000" algn="tl" rotWithShape="0">
              <a:prstClr val="black">
                <a:alpha val="40000"/>
              </a:prstClr>
            </a:outerShdw>
          </a:effectLst>
        </p:spPr>
        <p:txBody>
          <a:bodyPr lIns="35718" tIns="35718" rIns="35718" bIns="35718" anchor="ctr"/>
          <a:lstStyle/>
          <a:p>
            <a:pPr marL="0" marR="0" lvl="0" indent="0" algn="ctr" defTabSz="821690" rtl="0" eaLnBrk="1" fontAlgn="auto" latinLnBrk="0" hangingPunct="0">
              <a:lnSpc>
                <a:spcPct val="100000"/>
              </a:lnSpc>
              <a:spcBef>
                <a:spcPts val="0"/>
              </a:spcBef>
              <a:spcAft>
                <a:spcPts val="0"/>
              </a:spcAft>
              <a:buClrTx/>
              <a:buSzTx/>
              <a:buFontTx/>
              <a:buNone/>
              <a:defRPr sz="3000" u="none">
                <a:solidFill>
                  <a:srgbClr val="FFFFFF"/>
                </a:solidFill>
                <a:latin typeface="+mn-lt"/>
                <a:ea typeface="+mn-ea"/>
                <a:cs typeface="+mn-cs"/>
                <a:sym typeface="Helvetica Neue Medium" panose="02000503000000020004"/>
              </a:defRPr>
            </a:pPr>
            <a:endParaRPr kumimoji="0" sz="15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2" name="JumpServer 社区版"/>
          <p:cNvSpPr txBox="1"/>
          <p:nvPr>
            <p:custDataLst>
              <p:tags r:id="rId3"/>
            </p:custDataLst>
          </p:nvPr>
        </p:nvSpPr>
        <p:spPr>
          <a:xfrm>
            <a:off x="850900" y="1631315"/>
            <a:ext cx="4961255" cy="655320"/>
          </a:xfrm>
          <a:prstGeom prst="rect">
            <a:avLst/>
          </a:prstGeom>
          <a:ln w="12700">
            <a:miter lim="400000"/>
          </a:ln>
        </p:spPr>
        <p:txBody>
          <a:bodyPr wrap="square" lIns="35718" tIns="35718" rIns="35718" bIns="35718" anchor="ctr">
            <a:spAutoFit/>
          </a:bodyPr>
          <a:lstStyle>
            <a:lvl1pPr>
              <a:defRPr sz="7600" u="none">
                <a:solidFill>
                  <a:srgbClr val="FFFFFF"/>
                </a:solidFill>
              </a:defRPr>
            </a:lvl1pPr>
          </a:lstStyle>
          <a:p>
            <a:pPr marL="0" marR="0" lvl="0" indent="0" algn="ctr" defTabSz="821690" rtl="0" eaLnBrk="1" fontAlgn="auto" latinLnBrk="0" hangingPunct="0">
              <a:lnSpc>
                <a:spcPct val="100000"/>
              </a:lnSpc>
              <a:spcBef>
                <a:spcPts val="0"/>
              </a:spcBef>
              <a:spcAft>
                <a:spcPts val="0"/>
              </a:spcAft>
              <a:buClrTx/>
              <a:buSzTx/>
              <a:buFontTx/>
              <a:buNone/>
              <a:defRPr/>
            </a:pPr>
            <a:r>
              <a:rPr kumimoji="0" lang="en-US" altLang="zh-CN"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a:t>
            </a:r>
            <a:r>
              <a:rPr kumimoji="0"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社区版</a:t>
            </a:r>
            <a:endParaRPr kumimoji="0"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3" name="JumpServer 企业版"/>
          <p:cNvSpPr txBox="1"/>
          <p:nvPr>
            <p:custDataLst>
              <p:tags r:id="rId4"/>
            </p:custDataLst>
          </p:nvPr>
        </p:nvSpPr>
        <p:spPr>
          <a:xfrm>
            <a:off x="6346190" y="1631315"/>
            <a:ext cx="5073650" cy="655320"/>
          </a:xfrm>
          <a:prstGeom prst="rect">
            <a:avLst/>
          </a:prstGeom>
          <a:ln w="12700">
            <a:miter lim="400000"/>
          </a:ln>
        </p:spPr>
        <p:txBody>
          <a:bodyPr wrap="square" lIns="35718" tIns="35718" rIns="35718" bIns="35718" anchor="ctr">
            <a:spAutoFit/>
          </a:bodyPr>
          <a:lstStyle>
            <a:lvl1pPr>
              <a:defRPr sz="7600" u="none">
                <a:solidFill>
                  <a:srgbClr val="FFFFFF"/>
                </a:solidFill>
              </a:defRPr>
            </a:lvl1pPr>
          </a:lstStyle>
          <a:p>
            <a:pPr marL="0" marR="0" lvl="0" indent="0" algn="ctr" defTabSz="821690" rtl="0" eaLnBrk="1" fontAlgn="auto" latinLnBrk="0" hangingPunct="0">
              <a:lnSpc>
                <a:spcPct val="100000"/>
              </a:lnSpc>
              <a:spcBef>
                <a:spcPts val="0"/>
              </a:spcBef>
              <a:spcAft>
                <a:spcPts val="0"/>
              </a:spcAft>
              <a:buClrTx/>
              <a:buSzTx/>
              <a:buFontTx/>
              <a:buNone/>
              <a:defRPr/>
            </a:pPr>
            <a:r>
              <a:rPr lang="en-US" sz="3800" b="1" kern="0" dirty="0">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a:t>
            </a:r>
            <a:r>
              <a:rPr kumimoji="0"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专业</a:t>
            </a:r>
            <a:r>
              <a:rPr kumimoji="0"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版</a:t>
            </a:r>
            <a:endParaRPr kumimoji="0" sz="3800" b="1"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4" name="基于 GPL v3 开源许可协议，免费下载；…"/>
          <p:cNvSpPr txBox="1"/>
          <p:nvPr>
            <p:custDataLst>
              <p:tags r:id="rId5"/>
            </p:custDataLst>
          </p:nvPr>
        </p:nvSpPr>
        <p:spPr>
          <a:xfrm>
            <a:off x="857885" y="3141663"/>
            <a:ext cx="4946015" cy="1917700"/>
          </a:xfrm>
          <a:prstGeom prst="rect">
            <a:avLst/>
          </a:prstGeom>
          <a:ln w="12700">
            <a:miter lim="400000"/>
          </a:ln>
        </p:spPr>
        <p:txBody>
          <a:bodyPr wrap="square" lIns="35718" tIns="35718" rIns="35718" bIns="35718" anchor="ctr">
            <a:spAutoFit/>
          </a:bodyPr>
          <a:lstStyle/>
          <a:p>
            <a:pPr marL="555625" marR="0" lvl="0" indent="-555625" algn="l" defTabSz="821690" rtl="0" eaLnBrk="1" fontAlgn="auto" latinLnBrk="0" hangingPunct="0">
              <a:lnSpc>
                <a:spcPct val="150000"/>
              </a:lnSpc>
              <a:spcBef>
                <a:spcPts val="0"/>
              </a:spcBef>
              <a:spcAft>
                <a:spcPts val="0"/>
              </a:spcAft>
              <a:buClrTx/>
              <a:buSzPct val="145000"/>
              <a:buFontTx/>
              <a:buChar char="•"/>
              <a:defRPr sz="4000" u="none">
                <a:solidFill>
                  <a:srgbClr val="FFFFFF"/>
                </a:solidFill>
              </a:defRPr>
            </a:pPr>
            <a:r>
              <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基于 GPL v3 开源许可协议，免费下载；</a:t>
            </a:r>
            <a:endPar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555625" marR="0" lvl="0" indent="-555625" algn="l" defTabSz="821690" rtl="0" eaLnBrk="1" fontAlgn="auto" latinLnBrk="0" hangingPunct="0">
              <a:lnSpc>
                <a:spcPct val="150000"/>
              </a:lnSpc>
              <a:spcBef>
                <a:spcPts val="0"/>
              </a:spcBef>
              <a:spcAft>
                <a:spcPts val="0"/>
              </a:spcAft>
              <a:buClrTx/>
              <a:buSzPct val="145000"/>
              <a:buFontTx/>
              <a:buChar char="•"/>
              <a:defRPr sz="4000" u="none">
                <a:solidFill>
                  <a:srgbClr val="FFFFFF"/>
                </a:solidFill>
              </a:defRPr>
            </a:pPr>
            <a:r>
              <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极致 UI 体验，支持容器化部署；</a:t>
            </a:r>
            <a:endPar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555625" marR="0" lvl="0" indent="-555625" algn="l" defTabSz="821690" rtl="0" eaLnBrk="1" fontAlgn="auto" latinLnBrk="0" hangingPunct="0">
              <a:lnSpc>
                <a:spcPct val="150000"/>
              </a:lnSpc>
              <a:spcBef>
                <a:spcPts val="0"/>
              </a:spcBef>
              <a:spcAft>
                <a:spcPts val="0"/>
              </a:spcAft>
              <a:buClrTx/>
              <a:buSzPct val="145000"/>
              <a:buFontTx/>
              <a:buChar char="•"/>
              <a:defRPr sz="4000" u="none">
                <a:solidFill>
                  <a:srgbClr val="FFFFFF"/>
                </a:solidFill>
              </a:defRPr>
            </a:pPr>
            <a:r>
              <a:rPr kumimoji="0" lang="zh-CN" altLang="en-US"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强大且易用</a:t>
            </a:r>
            <a:r>
              <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的</a:t>
            </a:r>
            <a:r>
              <a:rPr kumimoji="0" lang="zh-CN" altLang="en-US"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使用</a:t>
            </a:r>
            <a:r>
              <a:rPr kumimoji="0" sz="2000" b="0" i="0" u="none" strike="noStrike" kern="0" cap="none" spc="0" normalizeH="0" baseline="0" noProof="0" dirty="0" err="1">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体验</a:t>
            </a:r>
            <a:r>
              <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t>
            </a:r>
            <a:endParaRPr kumimoji="0" sz="2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5" name="文本"/>
          <p:cNvSpPr txBox="1"/>
          <p:nvPr/>
        </p:nvSpPr>
        <p:spPr>
          <a:xfrm>
            <a:off x="9170195" y="3292101"/>
            <a:ext cx="626745" cy="686435"/>
          </a:xfrm>
          <a:prstGeom prst="rect">
            <a:avLst/>
          </a:prstGeom>
          <a:ln w="12700">
            <a:miter lim="400000"/>
          </a:ln>
        </p:spPr>
        <p:txBody>
          <a:bodyPr wrap="none" lIns="35718" tIns="35718" rIns="35718" bIns="35718" anchor="ctr">
            <a:spAutoFit/>
          </a:bodyPr>
          <a:lstStyle/>
          <a:p>
            <a:pPr marL="555625" marR="0" lvl="0" indent="-555625" algn="l" defTabSz="821690" rtl="0" eaLnBrk="1" fontAlgn="auto" latinLnBrk="0" hangingPunct="0">
              <a:lnSpc>
                <a:spcPct val="100000"/>
              </a:lnSpc>
              <a:spcBef>
                <a:spcPts val="0"/>
              </a:spcBef>
              <a:spcAft>
                <a:spcPts val="0"/>
              </a:spcAft>
              <a:buClrTx/>
              <a:buSzPct val="145000"/>
              <a:buFontTx/>
              <a:buChar char="•"/>
              <a:defRPr sz="4000">
                <a:solidFill>
                  <a:srgbClr val="FFFFFF"/>
                </a:solidFill>
              </a:defRPr>
            </a:pPr>
            <a:endParaRPr kumimoji="0" sz="2000" b="0" i="0" u="sng"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l" defTabSz="821690" rtl="0" eaLnBrk="1" fontAlgn="auto" latinLnBrk="0" hangingPunct="0">
              <a:lnSpc>
                <a:spcPct val="100000"/>
              </a:lnSpc>
              <a:spcBef>
                <a:spcPts val="0"/>
              </a:spcBef>
              <a:spcAft>
                <a:spcPts val="0"/>
              </a:spcAft>
              <a:buClrTx/>
              <a:buSzTx/>
              <a:buFontTx/>
              <a:buNone/>
              <a:defRPr sz="4000">
                <a:solidFill>
                  <a:srgbClr val="FFFFFF"/>
                </a:solidFill>
              </a:defRPr>
            </a:pPr>
            <a:endParaRPr kumimoji="0" sz="2000" b="0" i="0" u="sng"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6" name="文本框 5"/>
          <p:cNvSpPr txBox="1"/>
          <p:nvPr>
            <p:custDataLst>
              <p:tags r:id="rId6"/>
            </p:custDataLst>
          </p:nvPr>
        </p:nvSpPr>
        <p:spPr>
          <a:xfrm>
            <a:off x="6344285" y="3362325"/>
            <a:ext cx="5074920" cy="1475105"/>
          </a:xfrm>
          <a:prstGeom prst="rect">
            <a:avLst/>
          </a:prstGeom>
          <a:ln w="12700">
            <a:miter lim="400000"/>
          </a:ln>
        </p:spPr>
        <p:txBody>
          <a:bodyPr wrap="square" tIns="45719" bIns="45719">
            <a:spAutoFit/>
          </a:bodyPr>
          <a:lstStyle/>
          <a:p>
            <a:pPr marL="0" marR="0" lvl="0" indent="0" algn="ctr" defTabSz="1828800" rtl="0" eaLnBrk="1" fontAlgn="auto" latinLnBrk="0" hangingPunct="0">
              <a:lnSpc>
                <a:spcPct val="100000"/>
              </a:lnSpc>
              <a:spcBef>
                <a:spcPts val="0"/>
              </a:spcBef>
              <a:spcAft>
                <a:spcPts val="0"/>
              </a:spcAft>
              <a:buClrTx/>
              <a:buSzTx/>
              <a:buFontTx/>
              <a:buNone/>
              <a:defRPr sz="6800" u="none">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lang="zh-CN" altLang="en-US"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功能</a:t>
            </a:r>
            <a:r>
              <a:rPr kumimoji="0" sz="3000" b="0" i="0" u="none" strike="noStrike" kern="0" cap="none" spc="0" normalizeH="0" baseline="0" noProof="0" dirty="0" err="1">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增强包</a:t>
            </a:r>
            <a:r>
              <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endPar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ctr" defTabSz="1828800" rtl="0" eaLnBrk="1" fontAlgn="auto" latinLnBrk="0" hangingPunct="0">
              <a:lnSpc>
                <a:spcPct val="100000"/>
              </a:lnSpc>
              <a:spcBef>
                <a:spcPts val="0"/>
              </a:spcBef>
              <a:spcAft>
                <a:spcPts val="0"/>
              </a:spcAft>
              <a:buClrTx/>
              <a:buSzTx/>
              <a:buFontTx/>
              <a:buNone/>
              <a:defRPr sz="6800" u="none">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t>
            </a:r>
            <a:endPar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ctr" defTabSz="1828800" rtl="0" eaLnBrk="1" fontAlgn="auto" latinLnBrk="0" hangingPunct="0">
              <a:lnSpc>
                <a:spcPct val="100000"/>
              </a:lnSpc>
              <a:spcBef>
                <a:spcPts val="0"/>
              </a:spcBef>
              <a:spcAft>
                <a:spcPts val="0"/>
              </a:spcAft>
              <a:buClrTx/>
              <a:buSzTx/>
              <a:buFontTx/>
              <a:buNone/>
              <a:defRPr sz="6800" u="none">
                <a:solidFill>
                  <a:srgbClr val="FFFFFF"/>
                </a:solidFill>
                <a:latin typeface="Trebuchet MS" panose="020B0603020202020204"/>
                <a:ea typeface="Trebuchet MS" panose="020B0603020202020204"/>
                <a:cs typeface="Trebuchet MS" panose="020B0603020202020204"/>
                <a:sym typeface="Trebuchet MS" panose="020B0603020202020204"/>
              </a:defRPr>
            </a:pPr>
            <a:r>
              <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原厂企业级支持服务</a:t>
            </a:r>
            <a:endParaRPr kumimoji="0" sz="30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7" name="线条"/>
          <p:cNvSpPr/>
          <p:nvPr>
            <p:custDataLst>
              <p:tags r:id="rId7"/>
            </p:custDataLst>
          </p:nvPr>
        </p:nvSpPr>
        <p:spPr>
          <a:xfrm flipH="1">
            <a:off x="2810034" y="2521719"/>
            <a:ext cx="1042988" cy="1"/>
          </a:xfrm>
          <a:prstGeom prst="line">
            <a:avLst/>
          </a:prstGeom>
          <a:ln w="25400">
            <a:solidFill>
              <a:srgbClr val="FFFFFF"/>
            </a:solidFill>
            <a:miter/>
          </a:ln>
        </p:spPr>
        <p:txBody>
          <a:bodyPr tIns="45719" bIns="45719"/>
          <a:lstStyle/>
          <a:p>
            <a:pPr marL="0" marR="0" lvl="0" indent="0" algn="l" defTabSz="1828800" rtl="0" eaLnBrk="1" fontAlgn="auto" latinLnBrk="0" hangingPunct="0">
              <a:lnSpc>
                <a:spcPct val="100000"/>
              </a:lnSpc>
              <a:spcBef>
                <a:spcPts val="0"/>
              </a:spcBef>
              <a:spcAft>
                <a:spcPts val="0"/>
              </a:spcAft>
              <a:buClrTx/>
              <a:buSzTx/>
              <a:buFontTx/>
              <a:buNone/>
              <a:defRPr sz="3600" u="none">
                <a:solidFill>
                  <a:srgbClr val="000000"/>
                </a:solidFill>
                <a:latin typeface="Calibri" panose="020F0502020204030204"/>
                <a:ea typeface="Calibri" panose="020F0502020204030204"/>
                <a:cs typeface="Calibri" panose="020F0502020204030204"/>
                <a:sym typeface="Calibri" panose="020F0502020204030204"/>
              </a:defRPr>
            </a:pPr>
            <a:endParaRPr kumimoji="0" sz="2400" b="0" i="0" u="none" strike="noStrike" kern="0" cap="none" spc="0" normalizeH="0" baseline="0" noProof="0" dirty="0">
              <a:ln>
                <a:noFill/>
              </a:ln>
              <a:solidFill>
                <a:srgbClr val="000000"/>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798" name="线条"/>
          <p:cNvSpPr/>
          <p:nvPr>
            <p:custDataLst>
              <p:tags r:id="rId8"/>
            </p:custDataLst>
          </p:nvPr>
        </p:nvSpPr>
        <p:spPr>
          <a:xfrm flipH="1">
            <a:off x="8361521" y="2521719"/>
            <a:ext cx="1042988" cy="1"/>
          </a:xfrm>
          <a:prstGeom prst="line">
            <a:avLst/>
          </a:prstGeom>
          <a:ln w="25400">
            <a:solidFill>
              <a:srgbClr val="FFFFFF"/>
            </a:solidFill>
            <a:miter/>
          </a:ln>
        </p:spPr>
        <p:txBody>
          <a:bodyPr tIns="45719" bIns="45719"/>
          <a:lstStyle/>
          <a:p>
            <a:pPr marL="0" marR="0" lvl="0" indent="0" algn="l" defTabSz="1828800" rtl="0" eaLnBrk="1" fontAlgn="auto" latinLnBrk="0" hangingPunct="0">
              <a:lnSpc>
                <a:spcPct val="100000"/>
              </a:lnSpc>
              <a:spcBef>
                <a:spcPts val="0"/>
              </a:spcBef>
              <a:spcAft>
                <a:spcPts val="0"/>
              </a:spcAft>
              <a:buClrTx/>
              <a:buSzTx/>
              <a:buFontTx/>
              <a:buNone/>
              <a:defRPr sz="3600" u="none">
                <a:solidFill>
                  <a:srgbClr val="000000"/>
                </a:solidFill>
                <a:latin typeface="Calibri" panose="020F0502020204030204"/>
                <a:ea typeface="Calibri" panose="020F0502020204030204"/>
                <a:cs typeface="Calibri" panose="020F0502020204030204"/>
                <a:sym typeface="Calibri" panose="020F0502020204030204"/>
              </a:defRPr>
            </a:pPr>
            <a:endParaRPr kumimoji="0" sz="2400" b="0" i="0" u="none" strike="noStrike" kern="0" cap="none" spc="0" normalizeH="0" baseline="0" noProof="0" dirty="0">
              <a:ln>
                <a:noFill/>
              </a:ln>
              <a:solidFill>
                <a:srgbClr val="000000"/>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4" name="标题 14"/>
          <p:cNvSpPr>
            <a:spLocks noGrp="1"/>
          </p:cNvSpPr>
          <p:nvPr>
            <p:ph type="title" idx="4294967295"/>
          </p:nvPr>
        </p:nvSpPr>
        <p:spPr>
          <a:xfrm>
            <a:off x="900332" y="608013"/>
            <a:ext cx="8624668" cy="706437"/>
          </a:xfrm>
          <a:noFill/>
        </p:spPr>
        <p:txBody>
          <a:bodyPr>
            <a:normAutofit/>
          </a:bodyPr>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社区版VS专业版</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671305" y="2453599"/>
            <a:ext cx="1380227" cy="1053030"/>
            <a:chOff x="12789810" y="4617271"/>
            <a:chExt cx="2760455" cy="2106060"/>
          </a:xfrm>
        </p:grpSpPr>
        <p:sp>
          <p:nvSpPr>
            <p:cNvPr id="809" name="资产同步"/>
            <p:cNvSpPr txBox="1"/>
            <p:nvPr/>
          </p:nvSpPr>
          <p:spPr>
            <a:xfrm>
              <a:off x="12789810" y="6112461"/>
              <a:ext cx="2760455" cy="610870"/>
            </a:xfrm>
            <a:prstGeom prst="rect">
              <a:avLst/>
            </a:prstGeom>
            <a:ln w="12700">
              <a:miter lim="400000"/>
            </a:ln>
          </p:spPr>
          <p:txBody>
            <a:bodyPr wrap="square" tIns="45719" bIns="45719">
              <a:spAutoFit/>
            </a:bodyPr>
            <a:lstStyle>
              <a:lvl1pPr algn="l"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lang="zh-CN" altLang="en-US" sz="1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云端备份</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nvGrpSpPr>
            <p:cNvPr id="814" name="成组"/>
            <p:cNvGrpSpPr/>
            <p:nvPr/>
          </p:nvGrpSpPr>
          <p:grpSpPr>
            <a:xfrm>
              <a:off x="13313073" y="4617271"/>
              <a:ext cx="1713931" cy="891387"/>
              <a:chOff x="0" y="0"/>
              <a:chExt cx="1713929" cy="891385"/>
            </a:xfrm>
          </p:grpSpPr>
          <p:sp>
            <p:nvSpPr>
              <p:cNvPr id="812" name="云"/>
              <p:cNvSpPr/>
              <p:nvPr/>
            </p:nvSpPr>
            <p:spPr>
              <a:xfrm>
                <a:off x="0" y="283101"/>
                <a:ext cx="1009338" cy="608285"/>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4C577B"/>
              </a:solidFill>
              <a:ln w="12700" cap="flat">
                <a:noFill/>
                <a:miter lim="400000"/>
              </a:ln>
              <a:effectLst/>
            </p:spPr>
            <p:txBody>
              <a:bodyPr wrap="square" lIns="35718" tIns="35718" rIns="35718" bIns="35718" numCol="1" anchor="ctr">
                <a:noAutofit/>
              </a:bodyPr>
              <a:lstStyle/>
              <a:p>
                <a:pPr marL="0" marR="0" lvl="0" indent="0" algn="ctr" defTabSz="821690" rtl="0" eaLnBrk="1" fontAlgn="auto" latinLnBrk="0" hangingPunct="0">
                  <a:lnSpc>
                    <a:spcPct val="100000"/>
                  </a:lnSpc>
                  <a:spcBef>
                    <a:spcPts val="0"/>
                  </a:spcBef>
                  <a:spcAft>
                    <a:spcPts val="0"/>
                  </a:spcAft>
                  <a:buClrTx/>
                  <a:buSzTx/>
                  <a:buFontTx/>
                  <a:buNone/>
                  <a:defRPr sz="3000" u="none">
                    <a:solidFill>
                      <a:srgbClr val="FFFFFF"/>
                    </a:solidFill>
                    <a:latin typeface="+mn-lt"/>
                    <a:ea typeface="+mn-ea"/>
                    <a:cs typeface="+mn-cs"/>
                    <a:sym typeface="Helvetica Neue Medium" panose="02000503000000020004"/>
                  </a:defRPr>
                </a:pPr>
                <a:endParaRPr kumimoji="0" sz="15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813" name="云"/>
              <p:cNvSpPr/>
              <p:nvPr/>
            </p:nvSpPr>
            <p:spPr>
              <a:xfrm>
                <a:off x="704591" y="0"/>
                <a:ext cx="1009339" cy="608284"/>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noFill/>
              <a:ln w="63500" cap="flat">
                <a:solidFill>
                  <a:srgbClr val="4C577B"/>
                </a:solidFill>
                <a:prstDash val="solid"/>
                <a:miter lim="400000"/>
              </a:ln>
              <a:effectLst/>
            </p:spPr>
            <p:txBody>
              <a:bodyPr wrap="square" lIns="35718" tIns="35718" rIns="35718" bIns="35718" numCol="1" anchor="ctr">
                <a:noAutofit/>
              </a:bodyPr>
              <a:lstStyle/>
              <a:p>
                <a:pPr marL="0" marR="0" lvl="0" indent="0" algn="ctr" defTabSz="821690" rtl="0" eaLnBrk="1" fontAlgn="auto" latinLnBrk="0" hangingPunct="0">
                  <a:lnSpc>
                    <a:spcPct val="100000"/>
                  </a:lnSpc>
                  <a:spcBef>
                    <a:spcPts val="0"/>
                  </a:spcBef>
                  <a:spcAft>
                    <a:spcPts val="0"/>
                  </a:spcAft>
                  <a:buClrTx/>
                  <a:buSzTx/>
                  <a:buFontTx/>
                  <a:buNone/>
                  <a:defRPr sz="3000" u="none">
                    <a:solidFill>
                      <a:srgbClr val="FFFFFF"/>
                    </a:solidFill>
                    <a:latin typeface="+mn-lt"/>
                    <a:ea typeface="+mn-ea"/>
                    <a:cs typeface="+mn-cs"/>
                    <a:sym typeface="Helvetica Neue Medium" panose="02000503000000020004"/>
                  </a:defRPr>
                </a:pPr>
                <a:endParaRPr kumimoji="0" sz="15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grpSp>
        <p:nvGrpSpPr>
          <p:cNvPr id="7" name="组合 6"/>
          <p:cNvGrpSpPr/>
          <p:nvPr/>
        </p:nvGrpSpPr>
        <p:grpSpPr>
          <a:xfrm>
            <a:off x="6422747" y="4440813"/>
            <a:ext cx="1541905" cy="1220764"/>
            <a:chOff x="12695273" y="8608973"/>
            <a:chExt cx="3083810" cy="2441527"/>
          </a:xfrm>
        </p:grpSpPr>
        <p:sp>
          <p:nvSpPr>
            <p:cNvPr id="817" name="写字板"/>
            <p:cNvSpPr/>
            <p:nvPr/>
          </p:nvSpPr>
          <p:spPr>
            <a:xfrm>
              <a:off x="13695773" y="8608973"/>
              <a:ext cx="948531" cy="1362055"/>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4C577B"/>
            </a:solidFill>
            <a:ln w="12700">
              <a:miter lim="400000"/>
            </a:ln>
          </p:spPr>
          <p:txBody>
            <a:bodyPr lIns="35718" tIns="35718" rIns="35718" bIns="35718" anchor="ctr"/>
            <a:lstStyle/>
            <a:p>
              <a:pPr marL="0" marR="0" lvl="0" indent="0" algn="ctr" defTabSz="821690" rtl="0" eaLnBrk="1" fontAlgn="auto" latinLnBrk="0" hangingPunct="0">
                <a:lnSpc>
                  <a:spcPct val="100000"/>
                </a:lnSpc>
                <a:spcBef>
                  <a:spcPts val="0"/>
                </a:spcBef>
                <a:spcAft>
                  <a:spcPts val="0"/>
                </a:spcAft>
                <a:buClrTx/>
                <a:buSzTx/>
                <a:buFontTx/>
                <a:buNone/>
                <a:defRPr sz="3000" u="none">
                  <a:solidFill>
                    <a:srgbClr val="FFFFFF"/>
                  </a:solidFill>
                  <a:latin typeface="+mn-lt"/>
                  <a:ea typeface="+mn-ea"/>
                  <a:cs typeface="+mn-cs"/>
                  <a:sym typeface="Helvetica Neue Medium" panose="02000503000000020004"/>
                </a:defRPr>
              </a:pPr>
              <a:endParaRPr kumimoji="0" sz="1500" b="0" i="0" u="none" strike="noStrike" kern="0" cap="none" spc="0" normalizeH="0" baseline="0" noProof="0" dirty="0">
                <a:ln>
                  <a:noFill/>
                </a:ln>
                <a:solidFill>
                  <a:srgbClr val="FFFFFF"/>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818" name="工单管理"/>
            <p:cNvSpPr txBox="1"/>
            <p:nvPr/>
          </p:nvSpPr>
          <p:spPr>
            <a:xfrm>
              <a:off x="12695273" y="10439630"/>
              <a:ext cx="3083810" cy="610870"/>
            </a:xfrm>
            <a:prstGeom prst="rect">
              <a:avLst/>
            </a:prstGeom>
            <a:ln w="12700">
              <a:miter lim="400000"/>
            </a:ln>
          </p:spPr>
          <p:txBody>
            <a:bodyPr wrap="square" tIns="45719" bIns="45719">
              <a:spAutoFit/>
            </a:bodyPr>
            <a:lstStyle>
              <a:lvl1pPr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表单收集</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grpSp>
      <p:grpSp>
        <p:nvGrpSpPr>
          <p:cNvPr id="6" name="组合 5"/>
          <p:cNvGrpSpPr/>
          <p:nvPr/>
        </p:nvGrpSpPr>
        <p:grpSpPr>
          <a:xfrm>
            <a:off x="4124165" y="4479461"/>
            <a:ext cx="1708160" cy="1182115"/>
            <a:chOff x="5341978" y="8686270"/>
            <a:chExt cx="3416320" cy="2364230"/>
          </a:xfrm>
        </p:grpSpPr>
        <p:sp>
          <p:nvSpPr>
            <p:cNvPr id="821" name="访问控制"/>
            <p:cNvSpPr txBox="1"/>
            <p:nvPr/>
          </p:nvSpPr>
          <p:spPr>
            <a:xfrm>
              <a:off x="5341978" y="10439630"/>
              <a:ext cx="3416320" cy="610870"/>
            </a:xfrm>
            <a:prstGeom prst="rect">
              <a:avLst/>
            </a:prstGeom>
            <a:ln w="12700">
              <a:miter lim="400000"/>
            </a:ln>
          </p:spPr>
          <p:txBody>
            <a:bodyPr wrap="square" tIns="45719" bIns="45719">
              <a:spAutoFit/>
            </a:bodyPr>
            <a:lstStyle>
              <a:lvl1pPr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lang="zh-CN" altLang="en-US" sz="1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限制阅读</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825" name="图片-1.png" descr="图片-1.png"/>
            <p:cNvPicPr>
              <a:picLocks noChangeAspect="1"/>
            </p:cNvPicPr>
            <p:nvPr/>
          </p:nvPicPr>
          <p:blipFill>
            <a:blip r:embed="rId1">
              <a:duotone>
                <a:prstClr val="black"/>
                <a:srgbClr val="5F7BCF">
                  <a:tint val="45000"/>
                  <a:satMod val="400000"/>
                </a:srgbClr>
              </a:duotone>
            </a:blip>
            <a:stretch>
              <a:fillRect/>
            </a:stretch>
          </p:blipFill>
          <p:spPr>
            <a:xfrm>
              <a:off x="6348040" y="8686270"/>
              <a:ext cx="1404197" cy="1404197"/>
            </a:xfrm>
            <a:prstGeom prst="rect">
              <a:avLst/>
            </a:prstGeom>
            <a:ln w="12700">
              <a:miter lim="400000"/>
              <a:headEnd/>
              <a:tailEnd/>
            </a:ln>
          </p:spPr>
        </p:pic>
      </p:grpSp>
      <p:grpSp>
        <p:nvGrpSpPr>
          <p:cNvPr id="5" name="组合 4"/>
          <p:cNvGrpSpPr/>
          <p:nvPr/>
        </p:nvGrpSpPr>
        <p:grpSpPr>
          <a:xfrm>
            <a:off x="2057799" y="4518092"/>
            <a:ext cx="1645090" cy="1143484"/>
            <a:chOff x="1359595" y="8763532"/>
            <a:chExt cx="3290179" cy="2286968"/>
          </a:xfrm>
        </p:grpSpPr>
        <p:sp>
          <p:nvSpPr>
            <p:cNvPr id="811" name="账号备份"/>
            <p:cNvSpPr txBox="1"/>
            <p:nvPr/>
          </p:nvSpPr>
          <p:spPr>
            <a:xfrm>
              <a:off x="1359595" y="10439630"/>
              <a:ext cx="3290179" cy="610870"/>
            </a:xfrm>
            <a:prstGeom prst="rect">
              <a:avLst/>
            </a:prstGeom>
            <a:ln w="12700">
              <a:miter lim="400000"/>
            </a:ln>
          </p:spPr>
          <p:txBody>
            <a:bodyPr wrap="square" tIns="45719" bIns="45719">
              <a:spAutoFit/>
            </a:bodyPr>
            <a:lstStyle>
              <a:lvl1pPr algn="l"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微信公众号同步</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827" name="图片-3.png" descr="图片-3.png"/>
            <p:cNvPicPr>
              <a:picLocks noChangeAspect="1"/>
            </p:cNvPicPr>
            <p:nvPr/>
          </p:nvPicPr>
          <p:blipFill>
            <a:blip r:embed="rId2">
              <a:duotone>
                <a:prstClr val="black"/>
                <a:srgbClr val="5F7BCF">
                  <a:tint val="45000"/>
                  <a:satMod val="400000"/>
                </a:srgbClr>
              </a:duotone>
            </a:blip>
            <a:stretch>
              <a:fillRect/>
            </a:stretch>
          </p:blipFill>
          <p:spPr>
            <a:xfrm>
              <a:off x="2379845" y="8763532"/>
              <a:ext cx="1249680" cy="1249681"/>
            </a:xfrm>
            <a:prstGeom prst="rect">
              <a:avLst/>
            </a:prstGeom>
            <a:ln w="12700">
              <a:miter lim="400000"/>
              <a:headEnd/>
              <a:tailEnd/>
            </a:ln>
          </p:spPr>
        </p:pic>
      </p:grpSp>
      <p:grpSp>
        <p:nvGrpSpPr>
          <p:cNvPr id="4" name="组合 3"/>
          <p:cNvGrpSpPr/>
          <p:nvPr/>
        </p:nvGrpSpPr>
        <p:grpSpPr>
          <a:xfrm>
            <a:off x="2268725" y="2261736"/>
            <a:ext cx="1256154" cy="1458382"/>
            <a:chOff x="1748530" y="4258851"/>
            <a:chExt cx="2512307" cy="2916764"/>
          </a:xfrm>
        </p:grpSpPr>
        <p:sp>
          <p:nvSpPr>
            <p:cNvPr id="815" name="单点登录系统对接"/>
            <p:cNvSpPr txBox="1"/>
            <p:nvPr/>
          </p:nvSpPr>
          <p:spPr>
            <a:xfrm>
              <a:off x="1748530" y="6134215"/>
              <a:ext cx="2512307" cy="1041400"/>
            </a:xfrm>
            <a:prstGeom prst="rect">
              <a:avLst/>
            </a:prstGeom>
            <a:ln w="12700">
              <a:miter lim="400000"/>
            </a:ln>
          </p:spPr>
          <p:txBody>
            <a:bodyPr wrap="square" tIns="45719" bIns="45719">
              <a:spAutoFit/>
            </a:bodyPr>
            <a:lstStyle>
              <a:lvl1pPr algn="l"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lang="zh-CN" altLang="en-US" sz="1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三方认证</a:t>
              </a:r>
              <a:endParaRPr lang="en-US" altLang="zh-CN" sz="1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indent="0" algn="ctr" defTabSz="1828800"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LDAP </a:t>
              </a:r>
              <a:r>
                <a:rPr kumimoji="0" lang="zh-CN" altLang="en-US"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认证</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830" name="图片-6.png" descr="图片-6.png"/>
            <p:cNvPicPr>
              <a:picLocks noChangeAspect="1"/>
            </p:cNvPicPr>
            <p:nvPr/>
          </p:nvPicPr>
          <p:blipFill>
            <a:blip r:embed="rId3">
              <a:duotone>
                <a:prstClr val="black"/>
                <a:srgbClr val="5F7BCF">
                  <a:tint val="45000"/>
                  <a:satMod val="400000"/>
                </a:srgbClr>
              </a:duotone>
            </a:blip>
            <a:stretch>
              <a:fillRect/>
            </a:stretch>
          </p:blipFill>
          <p:spPr>
            <a:xfrm>
              <a:off x="2256361" y="4258851"/>
              <a:ext cx="1496655" cy="1485141"/>
            </a:xfrm>
            <a:prstGeom prst="rect">
              <a:avLst/>
            </a:prstGeom>
            <a:ln w="12700">
              <a:miter lim="400000"/>
              <a:headEnd/>
              <a:tailEnd/>
            </a:ln>
          </p:spPr>
        </p:pic>
      </p:grpSp>
      <p:grpSp>
        <p:nvGrpSpPr>
          <p:cNvPr id="9" name="组合 8"/>
          <p:cNvGrpSpPr/>
          <p:nvPr/>
        </p:nvGrpSpPr>
        <p:grpSpPr>
          <a:xfrm>
            <a:off x="8426693" y="4410457"/>
            <a:ext cx="1869451" cy="1251119"/>
            <a:chOff x="19336532" y="8516518"/>
            <a:chExt cx="3738902" cy="2502238"/>
          </a:xfrm>
        </p:grpSpPr>
        <p:sp>
          <p:nvSpPr>
            <p:cNvPr id="820" name="自定义 LOGO 与主题"/>
            <p:cNvSpPr txBox="1"/>
            <p:nvPr/>
          </p:nvSpPr>
          <p:spPr>
            <a:xfrm>
              <a:off x="19336532" y="10407886"/>
              <a:ext cx="3738902" cy="610870"/>
            </a:xfrm>
            <a:prstGeom prst="rect">
              <a:avLst/>
            </a:prstGeom>
            <a:ln w="12700">
              <a:miter lim="400000"/>
            </a:ln>
          </p:spPr>
          <p:txBody>
            <a:bodyPr wrap="square" tIns="45719" bIns="45719">
              <a:spAutoFit/>
            </a:bodyPr>
            <a:lstStyle>
              <a:lvl1pPr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自定义 LOGO 与主题</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831" name="图片-7.png" descr="图片-7.png"/>
            <p:cNvPicPr>
              <a:picLocks noChangeAspect="1"/>
            </p:cNvPicPr>
            <p:nvPr/>
          </p:nvPicPr>
          <p:blipFill>
            <a:blip r:embed="rId4">
              <a:duotone>
                <a:prstClr val="black"/>
                <a:srgbClr val="5F7BCF">
                  <a:tint val="45000"/>
                  <a:satMod val="400000"/>
                </a:srgbClr>
              </a:duotone>
            </a:blip>
            <a:stretch>
              <a:fillRect/>
            </a:stretch>
          </p:blipFill>
          <p:spPr>
            <a:xfrm>
              <a:off x="20432501" y="8516518"/>
              <a:ext cx="1546964" cy="1546964"/>
            </a:xfrm>
            <a:prstGeom prst="rect">
              <a:avLst/>
            </a:prstGeom>
            <a:ln w="12700">
              <a:miter lim="400000"/>
              <a:headEnd/>
              <a:tailEnd/>
            </a:ln>
          </p:spPr>
        </p:pic>
      </p:grpSp>
      <p:grpSp>
        <p:nvGrpSpPr>
          <p:cNvPr id="12" name="组合 11"/>
          <p:cNvGrpSpPr/>
          <p:nvPr/>
        </p:nvGrpSpPr>
        <p:grpSpPr>
          <a:xfrm>
            <a:off x="4288131" y="2266413"/>
            <a:ext cx="1380227" cy="1453706"/>
            <a:chOff x="5669910" y="4268203"/>
            <a:chExt cx="2760455" cy="2907411"/>
          </a:xfrm>
        </p:grpSpPr>
        <p:sp>
          <p:nvSpPr>
            <p:cNvPr id="822" name="RADIUS  二次认证…"/>
            <p:cNvSpPr txBox="1"/>
            <p:nvPr/>
          </p:nvSpPr>
          <p:spPr>
            <a:xfrm>
              <a:off x="5669910" y="6134214"/>
              <a:ext cx="2760455" cy="1041400"/>
            </a:xfrm>
            <a:prstGeom prst="rect">
              <a:avLst/>
            </a:prstGeom>
            <a:ln w="12700">
              <a:miter lim="400000"/>
            </a:ln>
          </p:spPr>
          <p:txBody>
            <a:bodyPr wrap="square" tIns="45719" bIns="45719">
              <a:spAutoFit/>
            </a:bodyPr>
            <a:lstStyle/>
            <a:p>
              <a:pPr marL="0" marR="0" lvl="0" indent="0" algn="ctr" defTabSz="1828800" rtl="0" eaLnBrk="1" fontAlgn="auto" latinLnBrk="0" hangingPunct="0">
                <a:lnSpc>
                  <a:spcPct val="100000"/>
                </a:lnSpc>
                <a:spcBef>
                  <a:spcPts val="0"/>
                </a:spcBef>
                <a:spcAft>
                  <a:spcPts val="0"/>
                </a:spcAft>
                <a:buClrTx/>
                <a:buSzTx/>
                <a:buFontTx/>
                <a:buNone/>
                <a:defRPr sz="2800" u="none">
                  <a:latin typeface="Helvetica"/>
                  <a:ea typeface="Helvetica"/>
                  <a:cs typeface="Helvetica"/>
                  <a:sym typeface="Helvetica"/>
                </a:defRPr>
              </a:pPr>
              <a:r>
                <a:rPr lang="zh-CN" altLang="en-US" sz="1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手机验证码登录</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11" name="图形 10" descr="手机振动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276656" y="4268203"/>
              <a:ext cx="1546964" cy="1546964"/>
            </a:xfrm>
            <a:prstGeom prst="rect">
              <a:avLst/>
            </a:prstGeom>
          </p:spPr>
        </p:pic>
      </p:grpSp>
      <p:grpSp>
        <p:nvGrpSpPr>
          <p:cNvPr id="15" name="组合 14"/>
          <p:cNvGrpSpPr/>
          <p:nvPr/>
        </p:nvGrpSpPr>
        <p:grpSpPr>
          <a:xfrm>
            <a:off x="6363031" y="2264846"/>
            <a:ext cx="1545022" cy="1240008"/>
            <a:chOff x="13000382" y="4529691"/>
            <a:chExt cx="3090043" cy="2480015"/>
          </a:xfrm>
        </p:grpSpPr>
        <p:sp>
          <p:nvSpPr>
            <p:cNvPr id="808" name="组织管理"/>
            <p:cNvSpPr txBox="1"/>
            <p:nvPr/>
          </p:nvSpPr>
          <p:spPr>
            <a:xfrm>
              <a:off x="13000382" y="6398836"/>
              <a:ext cx="3090043" cy="610870"/>
            </a:xfrm>
            <a:prstGeom prst="rect">
              <a:avLst/>
            </a:prstGeom>
            <a:ln w="12700">
              <a:miter lim="400000"/>
            </a:ln>
          </p:spPr>
          <p:txBody>
            <a:bodyPr wrap="square" tIns="45719" bIns="45719">
              <a:spAutoFit/>
            </a:bodyPr>
            <a:lstStyle>
              <a:lvl1pPr algn="l" defTabSz="1828800">
                <a:defRPr sz="2800"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AI </a:t>
              </a:r>
              <a:r>
                <a:rPr kumimoji="0" lang="zh-CN" altLang="en-US"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助手</a:t>
              </a:r>
              <a:endParaRPr kumimoji="0"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14" name="图形 13" descr="人工智能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72302" y="4529691"/>
              <a:ext cx="1546202" cy="1546202"/>
            </a:xfrm>
            <a:prstGeom prst="rect">
              <a:avLst/>
            </a:prstGeom>
          </p:spPr>
        </p:pic>
      </p:grpSp>
      <p:sp>
        <p:nvSpPr>
          <p:cNvPr id="3" name="标题 14"/>
          <p:cNvSpPr>
            <a:spLocks noGrp="1"/>
          </p:cNvSpPr>
          <p:nvPr>
            <p:ph type="title" idx="4294967295"/>
          </p:nvPr>
        </p:nvSpPr>
        <p:spPr>
          <a:xfrm>
            <a:off x="900332" y="608013"/>
            <a:ext cx="8624668" cy="706437"/>
          </a:xfrm>
          <a:noFill/>
        </p:spPr>
        <p:txBody>
          <a:bodyPr>
            <a:normAutofit/>
          </a:bodyPr>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功能增强包</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783"/>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03</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260975" y="2639695"/>
            <a:ext cx="6769100" cy="776605"/>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zh-CN" sz="4800" spc="1200" dirty="0">
                <a:solidFill>
                  <a:srgbClr val="0E0BA4"/>
                </a:solidFill>
                <a:latin typeface="微软雅黑" panose="020B0503020204020204" charset="-122"/>
                <a:ea typeface="微软雅黑" panose="020B0503020204020204" charset="-122"/>
              </a:rPr>
              <a:t>完成</a:t>
            </a:r>
            <a:r>
              <a:rPr lang="en-US" altLang="zh-CN" sz="4800" spc="1200" dirty="0">
                <a:solidFill>
                  <a:srgbClr val="0E0BA4"/>
                </a:solidFill>
                <a:latin typeface="微软雅黑" panose="020B0503020204020204" charset="-122"/>
                <a:ea typeface="微软雅黑" panose="020B0503020204020204" charset="-122"/>
              </a:rPr>
              <a:t>Halo</a:t>
            </a:r>
            <a:r>
              <a:rPr lang="zh-CN" altLang="en-US" sz="4800" spc="1200" dirty="0">
                <a:solidFill>
                  <a:srgbClr val="0E0BA4"/>
                </a:solidFill>
                <a:latin typeface="微软雅黑" panose="020B0503020204020204" charset="-122"/>
                <a:ea typeface="微软雅黑" panose="020B0503020204020204" charset="-122"/>
              </a:rPr>
              <a:t>安装部署</a:t>
            </a:r>
            <a:endParaRPr lang="zh-CN" altLang="en-US" sz="4800" spc="1200" dirty="0">
              <a:solidFill>
                <a:srgbClr val="0E0BA4"/>
              </a:solidFill>
              <a:latin typeface="微软雅黑" panose="020B0503020204020204" charset="-122"/>
              <a:ea typeface="微软雅黑" panose="020B0503020204020204" charset="-122"/>
            </a:endParaRPr>
          </a:p>
        </p:txBody>
      </p:sp>
      <p:sp>
        <p:nvSpPr>
          <p:cNvPr id="30"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0E0BA4"/>
              </a:solidFill>
            </a:endParaRPr>
          </a:p>
        </p:txBody>
      </p:sp>
      <p:sp>
        <p:nvSpPr>
          <p:cNvPr id="54"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5"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6"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7" name="TextBox 7"/>
          <p:cNvSpPr txBox="1"/>
          <p:nvPr/>
        </p:nvSpPr>
        <p:spPr>
          <a:xfrm>
            <a:off x="6124368" y="3685215"/>
            <a:ext cx="16105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0E0BA4"/>
                </a:solidFill>
                <a:latin typeface="微软雅黑" panose="020B0503020204020204" charset="-122"/>
                <a:ea typeface="微软雅黑" panose="020B0503020204020204" charset="-122"/>
              </a:rPr>
              <a:t>Linux</a:t>
            </a:r>
            <a:r>
              <a:rPr lang="zh-CN" altLang="en-US" sz="1800" b="0" spc="225" dirty="0">
                <a:solidFill>
                  <a:srgbClr val="0E0BA4"/>
                </a:solidFill>
                <a:latin typeface="微软雅黑" panose="020B0503020204020204" charset="-122"/>
                <a:ea typeface="微软雅黑" panose="020B0503020204020204" charset="-122"/>
              </a:rPr>
              <a:t>服务器</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8" name="TextBox 7"/>
          <p:cNvSpPr txBox="1"/>
          <p:nvPr/>
        </p:nvSpPr>
        <p:spPr>
          <a:xfrm>
            <a:off x="6124368"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公网可访问</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9" name="TextBox 7"/>
          <p:cNvSpPr txBox="1"/>
          <p:nvPr/>
        </p:nvSpPr>
        <p:spPr>
          <a:xfrm>
            <a:off x="8070891" y="3685215"/>
            <a:ext cx="2172703"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1800" b="0" spc="225" dirty="0">
                <a:solidFill>
                  <a:srgbClr val="0E0BA4"/>
                </a:solidFill>
                <a:latin typeface="微软雅黑" panose="020B0503020204020204" charset="-122"/>
                <a:ea typeface="微软雅黑" panose="020B0503020204020204" charset="-122"/>
              </a:rPr>
              <a:t>GitHub/</a:t>
            </a:r>
            <a:r>
              <a:rPr lang="en-US" altLang="zh-CN" sz="1800" b="0" spc="225" dirty="0" err="1">
                <a:solidFill>
                  <a:srgbClr val="0E0BA4"/>
                </a:solidFill>
                <a:latin typeface="微软雅黑" panose="020B0503020204020204" charset="-122"/>
                <a:ea typeface="微软雅黑" panose="020B0503020204020204" charset="-122"/>
              </a:rPr>
              <a:t>Gitee</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60" name="TextBox 7"/>
          <p:cNvSpPr txBox="1"/>
          <p:nvPr/>
        </p:nvSpPr>
        <p:spPr>
          <a:xfrm>
            <a:off x="8070892" y="4211585"/>
            <a:ext cx="2172702"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开源产品安装包</a:t>
            </a:r>
            <a:endParaRPr lang="zh-CN" altLang="en-US" sz="1800" b="0" spc="225"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6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3150"/>
                            </p:stCondLst>
                            <p:childTnLst>
                              <p:par>
                                <p:cTn id="21" presetID="2" presetClass="entr" presetSubtype="6" decel="5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1+#ppt_w/2"/>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1+#ppt_w/2"/>
                                          </p:val>
                                        </p:tav>
                                        <p:tav tm="100000">
                                          <p:val>
                                            <p:strVal val="#ppt_x"/>
                                          </p:val>
                                        </p:tav>
                                      </p:tavLst>
                                    </p:anim>
                                    <p:anim calcmode="lin" valueType="num">
                                      <p:cBhvr additive="base">
                                        <p:cTn id="28" dur="75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750" fill="hold"/>
                                        <p:tgtEl>
                                          <p:spTgt spid="55"/>
                                        </p:tgtEl>
                                        <p:attrNameLst>
                                          <p:attrName>ppt_x</p:attrName>
                                        </p:attrNameLst>
                                      </p:cBhvr>
                                      <p:tavLst>
                                        <p:tav tm="0">
                                          <p:val>
                                            <p:strVal val="1+#ppt_w/2"/>
                                          </p:val>
                                        </p:tav>
                                        <p:tav tm="100000">
                                          <p:val>
                                            <p:strVal val="#ppt_x"/>
                                          </p:val>
                                        </p:tav>
                                      </p:tavLst>
                                    </p:anim>
                                    <p:anim calcmode="lin" valueType="num">
                                      <p:cBhvr additive="base">
                                        <p:cTn id="32" dur="75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750" fill="hold"/>
                                        <p:tgtEl>
                                          <p:spTgt spid="56"/>
                                        </p:tgtEl>
                                        <p:attrNameLst>
                                          <p:attrName>ppt_x</p:attrName>
                                        </p:attrNameLst>
                                      </p:cBhvr>
                                      <p:tavLst>
                                        <p:tav tm="0">
                                          <p:val>
                                            <p:strVal val="1+#ppt_w/2"/>
                                          </p:val>
                                        </p:tav>
                                        <p:tav tm="100000">
                                          <p:val>
                                            <p:strVal val="#ppt_x"/>
                                          </p:val>
                                        </p:tav>
                                      </p:tavLst>
                                    </p:anim>
                                    <p:anim calcmode="lin" valueType="num">
                                      <p:cBhvr additive="base">
                                        <p:cTn id="36" dur="750" fill="hold"/>
                                        <p:tgtEl>
                                          <p:spTgt spid="56"/>
                                        </p:tgtEl>
                                        <p:attrNameLst>
                                          <p:attrName>ppt_y</p:attrName>
                                        </p:attrNameLst>
                                      </p:cBhvr>
                                      <p:tavLst>
                                        <p:tav tm="0">
                                          <p:val>
                                            <p:strVal val="1+#ppt_h/2"/>
                                          </p:val>
                                        </p:tav>
                                        <p:tav tm="100000">
                                          <p:val>
                                            <p:strVal val="#ppt_y"/>
                                          </p:val>
                                        </p:tav>
                                      </p:tavLst>
                                    </p:anim>
                                  </p:childTnLst>
                                </p:cTn>
                              </p:par>
                            </p:childTnLst>
                          </p:cTn>
                        </p:par>
                        <p:par>
                          <p:cTn id="37" fill="hold">
                            <p:stCondLst>
                              <p:cond delay="415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54" grpId="0" animBg="1"/>
      <p:bldP spid="55" grpId="0" animBg="1"/>
      <p:bldP spid="56" grpId="0" animBg="1"/>
      <p:bldP spid="57" grpId="0"/>
      <p:bldP spid="58" grpId="0"/>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4"/>
          <p:cNvSpPr txBox="1"/>
          <p:nvPr/>
        </p:nvSpPr>
        <p:spPr>
          <a:xfrm>
            <a:off x="900332" y="608400"/>
            <a:ext cx="9525000" cy="70643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1panel 提前准备好</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3" name="图片 2"/>
          <p:cNvPicPr>
            <a:picLocks noChangeAspect="1"/>
          </p:cNvPicPr>
          <p:nvPr/>
        </p:nvPicPr>
        <p:blipFill>
          <a:blip r:embed="rId1"/>
          <a:stretch>
            <a:fillRect/>
          </a:stretch>
        </p:blipFill>
        <p:spPr>
          <a:xfrm>
            <a:off x="900430" y="1315085"/>
            <a:ext cx="10386060" cy="4559935"/>
          </a:xfrm>
          <a:prstGeom prst="rect">
            <a:avLst/>
          </a:prstGeom>
          <a:effectLst>
            <a:outerShdw blurRad="228600" dist="38100" dir="2700000" algn="tl" rotWithShape="0">
              <a:prstClr val="black">
                <a:alpha val="40000"/>
              </a:prstClr>
            </a:outerShdw>
          </a:effectLst>
        </p:spPr>
      </p:pic>
      <p:sp>
        <p:nvSpPr>
          <p:cNvPr id="4" name="文本框 3"/>
          <p:cNvSpPr txBox="1"/>
          <p:nvPr/>
        </p:nvSpPr>
        <p:spPr>
          <a:xfrm>
            <a:off x="900430" y="6195695"/>
            <a:ext cx="8891905" cy="368300"/>
          </a:xfrm>
          <a:prstGeom prst="rect">
            <a:avLst/>
          </a:prstGeom>
          <a:noFill/>
        </p:spPr>
        <p:txBody>
          <a:bodyPr wrap="square" rtlCol="0">
            <a:spAutoFit/>
          </a:bodyPr>
          <a:p>
            <a:r>
              <a:rPr lang="zh-CN" altLang="en-US" b="1">
                <a:latin typeface="阿里巴巴普惠体" panose="00020600040101010101" charset="-122"/>
                <a:ea typeface="阿里巴巴普惠体" panose="00020600040101010101" charset="-122"/>
                <a:cs typeface="阿里巴巴普惠体" panose="00020600040101010101" charset="-122"/>
              </a:rPr>
              <a:t>在线文档：</a:t>
            </a:r>
            <a:r>
              <a:rPr lang="zh-CN" altLang="en-US" b="1">
                <a:latin typeface="阿里巴巴普惠体" panose="00020600040101010101" charset="-122"/>
                <a:ea typeface="阿里巴巴普惠体" panose="00020600040101010101" charset="-122"/>
                <a:cs typeface="阿里巴巴普惠体" panose="00020600040101010101" charset="-122"/>
                <a:hlinkClick r:id="rId2" action="ppaction://hlinkfile"/>
              </a:rPr>
              <a:t>https://1panel.cn/docs/installation/online_installation/</a:t>
            </a:r>
            <a:endParaRPr lang="zh-CN" altLang="en-US" b="1">
              <a:latin typeface="阿里巴巴普惠体" panose="00020600040101010101" charset="-122"/>
              <a:ea typeface="阿里巴巴普惠体" panose="00020600040101010101" charset="-122"/>
              <a:cs typeface="阿里巴巴普惠体" panose="00020600040101010101" charset="-122"/>
              <a:hlinkClick r:id="rId2" action="ppaction://hlinkfi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646357" y="2217715"/>
            <a:ext cx="2422569" cy="2422569"/>
          </a:xfrm>
          <a:prstGeom prst="rect">
            <a:avLst/>
          </a:prstGeom>
        </p:spPr>
      </p:pic>
      <p:sp>
        <p:nvSpPr>
          <p:cNvPr id="3" name="成立"/>
          <p:cNvSpPr txBox="1"/>
          <p:nvPr/>
        </p:nvSpPr>
        <p:spPr>
          <a:xfrm>
            <a:off x="9436852" y="4753816"/>
            <a:ext cx="1017907" cy="302968"/>
          </a:xfrm>
          <a:prstGeom prst="rect">
            <a:avLst/>
          </a:prstGeom>
          <a:ln w="12700">
            <a:miter lim="400000"/>
          </a:ln>
        </p:spPr>
        <p:txBody>
          <a:bodyPr wrap="none" lIns="35719" tIns="35719" rIns="35719" bIns="35719" anchor="ctr">
            <a:spAutoFit/>
          </a:bodyPr>
          <a:lstStyle>
            <a:lvl1pPr algn="l" defTabSz="457200">
              <a:defRPr sz="3000" b="0">
                <a:solidFill>
                  <a:srgbClr val="5E5E5E"/>
                </a:solidFill>
                <a:latin typeface="Helvetica"/>
                <a:ea typeface="Helvetica"/>
                <a:cs typeface="Helvetica"/>
                <a:sym typeface="Helvetica"/>
              </a:defRPr>
            </a:lvl1pPr>
          </a:lstStyle>
          <a:p>
            <a:r>
              <a:rPr lang="zh-CN" altLang="en-US"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技术支持群</a:t>
            </a:r>
            <a:endParaRPr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pic>
        <p:nvPicPr>
          <p:cNvPr id="4" name="图片 3"/>
          <p:cNvPicPr>
            <a:picLocks noChangeAspect="1"/>
          </p:cNvPicPr>
          <p:nvPr/>
        </p:nvPicPr>
        <p:blipFill>
          <a:blip r:embed="rId1">
            <a:alphaModFix amt="35000"/>
          </a:blip>
          <a:stretch>
            <a:fillRect/>
          </a:stretch>
        </p:blipFill>
        <p:spPr>
          <a:xfrm>
            <a:off x="5605851" y="2217715"/>
            <a:ext cx="2422569" cy="2422569"/>
          </a:xfrm>
          <a:prstGeom prst="rect">
            <a:avLst/>
          </a:prstGeom>
        </p:spPr>
      </p:pic>
      <p:sp>
        <p:nvSpPr>
          <p:cNvPr id="5" name="成立"/>
          <p:cNvSpPr txBox="1"/>
          <p:nvPr/>
        </p:nvSpPr>
        <p:spPr>
          <a:xfrm>
            <a:off x="6457039" y="4753816"/>
            <a:ext cx="1017907" cy="533800"/>
          </a:xfrm>
          <a:prstGeom prst="rect">
            <a:avLst/>
          </a:prstGeom>
          <a:ln w="12700">
            <a:miter lim="400000"/>
          </a:ln>
        </p:spPr>
        <p:txBody>
          <a:bodyPr wrap="none" lIns="35719" tIns="35719" rIns="35719" bIns="35719" anchor="ctr">
            <a:spAutoFit/>
          </a:bodyPr>
          <a:lstStyle>
            <a:lvl1pPr algn="l" defTabSz="457200">
              <a:defRPr sz="3000" b="0">
                <a:solidFill>
                  <a:srgbClr val="5E5E5E"/>
                </a:solidFill>
                <a:latin typeface="Helvetica"/>
                <a:ea typeface="Helvetica"/>
                <a:cs typeface="Helvetica"/>
                <a:sym typeface="Helvetica"/>
              </a:defRPr>
            </a:lvl1pPr>
          </a:lstStyle>
          <a:p>
            <a:r>
              <a:rPr lang="zh-CN" altLang="en-US"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课程教学群</a:t>
            </a:r>
            <a:endParaRPr lang="en-US" altLang="zh-CN"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r>
              <a:rPr lang="zh-CN" altLang="en-US"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（需替换）</a:t>
            </a:r>
            <a:endParaRPr sz="15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6" name="内容占位符 2"/>
          <p:cNvSpPr txBox="1"/>
          <p:nvPr/>
        </p:nvSpPr>
        <p:spPr>
          <a:xfrm>
            <a:off x="1123074" y="1917010"/>
            <a:ext cx="4482777" cy="27615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24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endParaRPr>
          </a:p>
          <a:p>
            <a:pPr lvl="1">
              <a:lnSpc>
                <a:spcPct val="160000"/>
              </a:lnSpc>
            </a:pPr>
            <a:r>
              <a:rPr kumimoji="1" lang="zh-CN" altLang="en-US"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rPr>
              <a:t>获取教学通知；</a:t>
            </a:r>
            <a:endParaRPr kumimoji="1" lang="en-US" altLang="zh-CN"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endParaRPr>
          </a:p>
          <a:p>
            <a:pPr lvl="1">
              <a:lnSpc>
                <a:spcPct val="160000"/>
              </a:lnSpc>
            </a:pPr>
            <a:r>
              <a:rPr kumimoji="1" lang="zh-CN" altLang="en-US"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rPr>
              <a:t>获取教学相关资料；</a:t>
            </a:r>
            <a:endParaRPr kumimoji="1" lang="en-US" altLang="zh-CN"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endParaRPr>
          </a:p>
          <a:p>
            <a:pPr lvl="1">
              <a:lnSpc>
                <a:spcPct val="160000"/>
              </a:lnSpc>
            </a:pPr>
            <a:r>
              <a:rPr kumimoji="1" lang="zh-CN" altLang="en-US"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rPr>
              <a:t>咨询教学相关问题；</a:t>
            </a:r>
            <a:endParaRPr kumimoji="1" lang="en-US" altLang="zh-CN"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endParaRPr>
          </a:p>
          <a:p>
            <a:pPr lvl="1">
              <a:lnSpc>
                <a:spcPct val="160000"/>
              </a:lnSpc>
            </a:pPr>
            <a:r>
              <a:rPr kumimoji="1" lang="zh-CN" altLang="en-US"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rPr>
              <a:t>实操练习技术支持。</a:t>
            </a:r>
            <a:endParaRPr kumimoji="1" lang="en-US" altLang="zh-CN" sz="2000" dirty="0">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endParaRPr>
          </a:p>
        </p:txBody>
      </p:sp>
      <p:sp>
        <p:nvSpPr>
          <p:cNvPr id="7" name="标题 14"/>
          <p:cNvSpPr txBox="1"/>
          <p:nvPr/>
        </p:nvSpPr>
        <p:spPr>
          <a:xfrm>
            <a:off x="608400" y="580768"/>
            <a:ext cx="11583600" cy="733232"/>
          </a:xfrm>
          <a:prstGeom prst="rect">
            <a:avLst/>
          </a:prstGeom>
          <a:noFill/>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dirty="0">
                <a:latin typeface="阿里巴巴普惠体 3.0 105 Heavy" panose="00020600040101010101" pitchFamily="18" charset="-122"/>
                <a:ea typeface="阿里巴巴普惠体 3.0 105 Heavy" panose="00020600040101010101" pitchFamily="18" charset="-122"/>
                <a:cs typeface="阿里巴巴普惠体 3.0 75 SemiBold" panose="00020600040101010101" pitchFamily="18" charset="-122"/>
              </a:rPr>
              <a:t>写在前面</a:t>
            </a:r>
            <a:endParaRPr lang="zh-CN" altLang="en-US" dirty="0">
              <a:latin typeface="阿里巴巴普惠体 3.0 105 Heavy" panose="00020600040101010101" pitchFamily="18" charset="-122"/>
              <a:ea typeface="阿里巴巴普惠体 3.0 105 Heavy" panose="00020600040101010101" pitchFamily="18" charset="-122"/>
              <a:cs typeface="阿里巴巴普惠体 3.0 75 SemiBold"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65187" y="607235"/>
            <a:ext cx="10969625"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安装Mysql</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3" name="图片 2"/>
          <p:cNvPicPr>
            <a:picLocks noChangeAspect="1"/>
          </p:cNvPicPr>
          <p:nvPr/>
        </p:nvPicPr>
        <p:blipFill>
          <a:blip r:embed="rId1"/>
          <a:stretch>
            <a:fillRect/>
          </a:stretch>
        </p:blipFill>
        <p:spPr>
          <a:xfrm>
            <a:off x="611505" y="1816100"/>
            <a:ext cx="5756910" cy="4206240"/>
          </a:xfrm>
          <a:prstGeom prst="rect">
            <a:avLst/>
          </a:prstGeom>
          <a:effectLst>
            <a:outerShdw blurRad="228600" dist="38100" algn="l" rotWithShape="0">
              <a:prstClr val="black">
                <a:alpha val="40000"/>
              </a:prstClr>
            </a:outerShdw>
          </a:effectLst>
        </p:spPr>
      </p:pic>
      <p:pic>
        <p:nvPicPr>
          <p:cNvPr id="4" name="图片 3"/>
          <p:cNvPicPr>
            <a:picLocks noChangeAspect="1"/>
          </p:cNvPicPr>
          <p:nvPr/>
        </p:nvPicPr>
        <p:blipFill>
          <a:blip r:embed="rId2"/>
          <a:srcRect l="50066"/>
          <a:stretch>
            <a:fillRect/>
          </a:stretch>
        </p:blipFill>
        <p:spPr>
          <a:xfrm>
            <a:off x="6930390" y="1816100"/>
            <a:ext cx="4650740" cy="4206875"/>
          </a:xfrm>
          <a:prstGeom prst="rect">
            <a:avLst/>
          </a:prstGeom>
          <a:effectLst>
            <a:outerShdw blurRad="228600" dist="38100" algn="l" rotWithShape="0">
              <a:prstClr val="black">
                <a:alpha val="40000"/>
              </a:prst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1044834" y="618085"/>
            <a:ext cx="8642350"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安装Halo</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6" name="图片 5"/>
          <p:cNvPicPr>
            <a:picLocks noChangeAspect="1"/>
          </p:cNvPicPr>
          <p:nvPr/>
        </p:nvPicPr>
        <p:blipFill>
          <a:blip r:embed="rId1"/>
          <a:stretch>
            <a:fillRect/>
          </a:stretch>
        </p:blipFill>
        <p:spPr>
          <a:xfrm>
            <a:off x="668655" y="1445895"/>
            <a:ext cx="6172835" cy="4147820"/>
          </a:xfrm>
          <a:prstGeom prst="rect">
            <a:avLst/>
          </a:prstGeom>
          <a:effectLst>
            <a:outerShdw blurRad="228600" dist="38100" dir="2700000" algn="tl" rotWithShape="0">
              <a:prstClr val="black">
                <a:alpha val="40000"/>
              </a:prstClr>
            </a:outerShdw>
          </a:effectLst>
        </p:spPr>
      </p:pic>
      <p:pic>
        <p:nvPicPr>
          <p:cNvPr id="7" name="图片 6"/>
          <p:cNvPicPr>
            <a:picLocks noChangeAspect="1"/>
          </p:cNvPicPr>
          <p:nvPr/>
        </p:nvPicPr>
        <p:blipFill>
          <a:blip r:embed="rId2"/>
          <a:srcRect l="50098"/>
          <a:stretch>
            <a:fillRect/>
          </a:stretch>
        </p:blipFill>
        <p:spPr>
          <a:xfrm>
            <a:off x="7180580" y="1324610"/>
            <a:ext cx="4213225" cy="4147820"/>
          </a:xfrm>
          <a:prstGeom prst="rect">
            <a:avLst/>
          </a:prstGeom>
          <a:effectLst>
            <a:outerShdw blurRad="228600" dist="38100" dir="2700000" algn="tl" rotWithShape="0">
              <a:prstClr val="black">
                <a:alpha val="40000"/>
              </a:prstClr>
            </a:outerShdw>
          </a:effectLst>
        </p:spPr>
      </p:pic>
      <p:pic>
        <p:nvPicPr>
          <p:cNvPr id="8" name="图片 7"/>
          <p:cNvPicPr>
            <a:picLocks noChangeAspect="1"/>
          </p:cNvPicPr>
          <p:nvPr/>
        </p:nvPicPr>
        <p:blipFill>
          <a:blip r:embed="rId3"/>
          <a:stretch>
            <a:fillRect/>
          </a:stretch>
        </p:blipFill>
        <p:spPr>
          <a:xfrm>
            <a:off x="7180580" y="2995295"/>
            <a:ext cx="4213225" cy="2534920"/>
          </a:xfrm>
          <a:prstGeom prst="rect">
            <a:avLst/>
          </a:prstGeom>
          <a:effectLst>
            <a:outerShdw blurRad="228600" dist="38100" dir="2700000" algn="tl" rotWithShape="0">
              <a:prstClr val="black">
                <a:alpha val="40000"/>
              </a:prstClr>
            </a:outerShdw>
          </a:effec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4"/>
          <p:cNvSpPr txBox="1"/>
          <p:nvPr/>
        </p:nvSpPr>
        <p:spPr>
          <a:xfrm>
            <a:off x="1044834" y="618085"/>
            <a:ext cx="8642350" cy="70643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设置IP访问地址</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2" name="图片 1"/>
          <p:cNvPicPr>
            <a:picLocks noChangeAspect="1"/>
          </p:cNvPicPr>
          <p:nvPr/>
        </p:nvPicPr>
        <p:blipFill>
          <a:blip r:embed="rId1"/>
          <a:stretch>
            <a:fillRect/>
          </a:stretch>
        </p:blipFill>
        <p:spPr>
          <a:xfrm>
            <a:off x="460375" y="1790065"/>
            <a:ext cx="5503545" cy="3752215"/>
          </a:xfrm>
          <a:prstGeom prst="rect">
            <a:avLst/>
          </a:prstGeom>
          <a:effectLst>
            <a:outerShdw blurRad="228600" dist="38100" dir="2700000" algn="tl" rotWithShape="0">
              <a:prstClr val="black">
                <a:alpha val="40000"/>
              </a:prstClr>
            </a:outerShdw>
          </a:effectLst>
        </p:spPr>
      </p:pic>
      <p:pic>
        <p:nvPicPr>
          <p:cNvPr id="6" name="图片 5"/>
          <p:cNvPicPr>
            <a:picLocks noChangeAspect="1"/>
          </p:cNvPicPr>
          <p:nvPr/>
        </p:nvPicPr>
        <p:blipFill>
          <a:blip r:embed="rId2"/>
          <a:stretch>
            <a:fillRect/>
          </a:stretch>
        </p:blipFill>
        <p:spPr>
          <a:xfrm>
            <a:off x="6122670" y="1790065"/>
            <a:ext cx="5652135" cy="3752215"/>
          </a:xfrm>
          <a:prstGeom prst="rect">
            <a:avLst/>
          </a:prstGeom>
          <a:effectLst>
            <a:outerShdw blurRad="228600" dist="38100" dir="2700000" algn="tl"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4"/>
          <p:cNvSpPr txBox="1"/>
          <p:nvPr/>
        </p:nvSpPr>
        <p:spPr>
          <a:xfrm>
            <a:off x="1044834" y="618085"/>
            <a:ext cx="8642350" cy="70643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发布第一篇文章</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4" name="图片 3"/>
          <p:cNvPicPr>
            <a:picLocks noChangeAspect="1"/>
          </p:cNvPicPr>
          <p:nvPr/>
        </p:nvPicPr>
        <p:blipFill>
          <a:blip r:embed="rId1"/>
          <a:stretch>
            <a:fillRect/>
          </a:stretch>
        </p:blipFill>
        <p:spPr>
          <a:xfrm>
            <a:off x="597535" y="1717040"/>
            <a:ext cx="4465320" cy="4138295"/>
          </a:xfrm>
          <a:prstGeom prst="rect">
            <a:avLst/>
          </a:prstGeom>
          <a:effectLst>
            <a:outerShdw blurRad="2286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5237480" y="1717040"/>
            <a:ext cx="6615430" cy="4161155"/>
          </a:xfrm>
          <a:prstGeom prst="rect">
            <a:avLst/>
          </a:prstGeom>
          <a:effectLst>
            <a:outerShdw blurRad="228600" dist="38100" dir="2700000" algn="tl" rotWithShape="0">
              <a:prstClr val="black">
                <a:alpha val="40000"/>
              </a:prstClr>
            </a:outerShdw>
          </a:effectLst>
        </p:spPr>
      </p:pic>
      <p:pic>
        <p:nvPicPr>
          <p:cNvPr id="7" name="图片 6"/>
          <p:cNvPicPr>
            <a:picLocks noChangeAspect="1"/>
          </p:cNvPicPr>
          <p:nvPr/>
        </p:nvPicPr>
        <p:blipFill>
          <a:blip r:embed="rId3"/>
          <a:stretch>
            <a:fillRect/>
          </a:stretch>
        </p:blipFill>
        <p:spPr>
          <a:xfrm>
            <a:off x="1666240" y="1435735"/>
            <a:ext cx="9135110" cy="4723765"/>
          </a:xfrm>
          <a:prstGeom prst="rect">
            <a:avLst/>
          </a:prstGeom>
          <a:effectLst>
            <a:outerShdw blurRad="2286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783"/>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04</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692775" y="2525395"/>
            <a:ext cx="6217920" cy="96139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zh-CN" sz="6000" spc="1200" dirty="0">
                <a:solidFill>
                  <a:srgbClr val="0E0BA4"/>
                </a:solidFill>
                <a:latin typeface="微软雅黑" panose="020B0503020204020204" charset="-122"/>
                <a:ea typeface="微软雅黑" panose="020B0503020204020204" charset="-122"/>
              </a:rPr>
              <a:t>学习使用</a:t>
            </a:r>
            <a:r>
              <a:rPr lang="en-US" altLang="zh-CN" sz="6000" spc="1200" dirty="0">
                <a:solidFill>
                  <a:srgbClr val="0E0BA4"/>
                </a:solidFill>
                <a:latin typeface="微软雅黑" panose="020B0503020204020204" charset="-122"/>
                <a:ea typeface="微软雅黑" panose="020B0503020204020204" charset="-122"/>
              </a:rPr>
              <a:t>Halo</a:t>
            </a:r>
            <a:endParaRPr lang="en-US" altLang="zh-CN" sz="6000" spc="1200" dirty="0">
              <a:solidFill>
                <a:srgbClr val="0E0BA4"/>
              </a:solidFill>
              <a:latin typeface="微软雅黑" panose="020B0503020204020204" charset="-122"/>
              <a:ea typeface="微软雅黑" panose="020B0503020204020204" charset="-122"/>
            </a:endParaRPr>
          </a:p>
        </p:txBody>
      </p:sp>
      <p:sp>
        <p:nvSpPr>
          <p:cNvPr id="30"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0E0BA4"/>
              </a:solidFill>
            </a:endParaRPr>
          </a:p>
        </p:txBody>
      </p:sp>
      <p:sp>
        <p:nvSpPr>
          <p:cNvPr id="54"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5"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6"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7" name="TextBox 7"/>
          <p:cNvSpPr txBox="1"/>
          <p:nvPr/>
        </p:nvSpPr>
        <p:spPr>
          <a:xfrm>
            <a:off x="6124368" y="3685215"/>
            <a:ext cx="1610514"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仪表盘</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8" name="TextBox 7"/>
          <p:cNvSpPr txBox="1"/>
          <p:nvPr/>
        </p:nvSpPr>
        <p:spPr>
          <a:xfrm>
            <a:off x="6124367" y="4211585"/>
            <a:ext cx="1610513"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主题管理</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9" name="TextBox 7"/>
          <p:cNvSpPr txBox="1"/>
          <p:nvPr/>
        </p:nvSpPr>
        <p:spPr>
          <a:xfrm>
            <a:off x="8070891" y="3685215"/>
            <a:ext cx="2172703"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内容管理</a:t>
            </a:r>
            <a:r>
              <a:rPr lang="en-US" altLang="zh-CN" sz="1800" b="0" spc="225" dirty="0">
                <a:solidFill>
                  <a:srgbClr val="0E0BA4"/>
                </a:solidFill>
                <a:latin typeface="微软雅黑" panose="020B0503020204020204" charset="-122"/>
                <a:ea typeface="微软雅黑" panose="020B0503020204020204" charset="-122"/>
              </a:rPr>
              <a:t>	</a:t>
            </a:r>
            <a:endParaRPr lang="en-US" altLang="zh-CN" sz="1800" b="0" spc="225" dirty="0">
              <a:solidFill>
                <a:srgbClr val="0E0BA4"/>
              </a:solidFill>
              <a:latin typeface="微软雅黑" panose="020B0503020204020204" charset="-122"/>
              <a:ea typeface="微软雅黑" panose="020B0503020204020204" charset="-122"/>
            </a:endParaRPr>
          </a:p>
        </p:txBody>
      </p:sp>
      <p:sp>
        <p:nvSpPr>
          <p:cNvPr id="60" name="TextBox 7"/>
          <p:cNvSpPr txBox="1"/>
          <p:nvPr/>
        </p:nvSpPr>
        <p:spPr>
          <a:xfrm>
            <a:off x="8070892" y="4211585"/>
            <a:ext cx="2172702"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插件管理</a:t>
            </a:r>
            <a:endParaRPr lang="zh-CN" altLang="en-US" sz="1800" b="0" spc="225"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4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950"/>
                            </p:stCondLst>
                            <p:childTnLst>
                              <p:par>
                                <p:cTn id="21" presetID="2" presetClass="entr" presetSubtype="6" decel="5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1+#ppt_w/2"/>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1+#ppt_w/2"/>
                                          </p:val>
                                        </p:tav>
                                        <p:tav tm="100000">
                                          <p:val>
                                            <p:strVal val="#ppt_x"/>
                                          </p:val>
                                        </p:tav>
                                      </p:tavLst>
                                    </p:anim>
                                    <p:anim calcmode="lin" valueType="num">
                                      <p:cBhvr additive="base">
                                        <p:cTn id="28" dur="75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750" fill="hold"/>
                                        <p:tgtEl>
                                          <p:spTgt spid="55"/>
                                        </p:tgtEl>
                                        <p:attrNameLst>
                                          <p:attrName>ppt_x</p:attrName>
                                        </p:attrNameLst>
                                      </p:cBhvr>
                                      <p:tavLst>
                                        <p:tav tm="0">
                                          <p:val>
                                            <p:strVal val="1+#ppt_w/2"/>
                                          </p:val>
                                        </p:tav>
                                        <p:tav tm="100000">
                                          <p:val>
                                            <p:strVal val="#ppt_x"/>
                                          </p:val>
                                        </p:tav>
                                      </p:tavLst>
                                    </p:anim>
                                    <p:anim calcmode="lin" valueType="num">
                                      <p:cBhvr additive="base">
                                        <p:cTn id="32" dur="75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750" fill="hold"/>
                                        <p:tgtEl>
                                          <p:spTgt spid="56"/>
                                        </p:tgtEl>
                                        <p:attrNameLst>
                                          <p:attrName>ppt_x</p:attrName>
                                        </p:attrNameLst>
                                      </p:cBhvr>
                                      <p:tavLst>
                                        <p:tav tm="0">
                                          <p:val>
                                            <p:strVal val="1+#ppt_w/2"/>
                                          </p:val>
                                        </p:tav>
                                        <p:tav tm="100000">
                                          <p:val>
                                            <p:strVal val="#ppt_x"/>
                                          </p:val>
                                        </p:tav>
                                      </p:tavLst>
                                    </p:anim>
                                    <p:anim calcmode="lin" valueType="num">
                                      <p:cBhvr additive="base">
                                        <p:cTn id="36" dur="750" fill="hold"/>
                                        <p:tgtEl>
                                          <p:spTgt spid="56"/>
                                        </p:tgtEl>
                                        <p:attrNameLst>
                                          <p:attrName>ppt_y</p:attrName>
                                        </p:attrNameLst>
                                      </p:cBhvr>
                                      <p:tavLst>
                                        <p:tav tm="0">
                                          <p:val>
                                            <p:strVal val="1+#ppt_h/2"/>
                                          </p:val>
                                        </p:tav>
                                        <p:tav tm="100000">
                                          <p:val>
                                            <p:strVal val="#ppt_y"/>
                                          </p:val>
                                        </p:tav>
                                      </p:tavLst>
                                    </p:anim>
                                  </p:childTnLst>
                                </p:cTn>
                              </p:par>
                            </p:childTnLst>
                          </p:cTn>
                        </p:par>
                        <p:par>
                          <p:cTn id="37" fill="hold">
                            <p:stCondLst>
                              <p:cond delay="395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54" grpId="0" animBg="1"/>
      <p:bldP spid="55" grpId="0" animBg="1"/>
      <p:bldP spid="56" grpId="0" animBg="1"/>
      <p:bldP spid="57" grpId="0"/>
      <p:bldP spid="58" grpId="0"/>
      <p:bldP spid="59" grpId="0"/>
      <p:bldP spid="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534572" y="608013"/>
            <a:ext cx="9258300" cy="706437"/>
          </a:xfrm>
          <a:noFill/>
        </p:spPr>
        <p:txBody>
          <a:bodyPr>
            <a:normAutofit/>
          </a:bodyPr>
          <a:lstStyle/>
          <a:p>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1、查看仪表盘</a:t>
            </a:r>
            <a:r>
              <a:rPr lang="en-US" altLang="zh-CN" sz="32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	</a:t>
            </a:r>
            <a:endParaRPr lang="en-US" altLang="zh-CN" sz="3200" dirty="0">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pic>
        <p:nvPicPr>
          <p:cNvPr id="4" name="图片 3"/>
          <p:cNvPicPr/>
          <p:nvPr>
            <p:custDataLst>
              <p:tags r:id="rId1"/>
            </p:custDataLst>
          </p:nvPr>
        </p:nvPicPr>
        <p:blipFill>
          <a:blip r:embed="rId2"/>
        </p:blipFill>
        <p:spPr>
          <a:xfrm>
            <a:off x="1174750" y="1386205"/>
            <a:ext cx="9682480" cy="3772535"/>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281940" y="5327650"/>
            <a:ext cx="11693525" cy="1343025"/>
          </a:xfrm>
          <a:prstGeom prst="rect">
            <a:avLst/>
          </a:prstGeom>
          <a:noFill/>
        </p:spPr>
        <p:txBody>
          <a:bodyPr wrap="square" rtlCol="0">
            <a:noAutofit/>
          </a:bodyPr>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全局搜索框</a:t>
            </a:r>
            <a:r>
              <a:rPr lang="zh-CN" altLang="en-US" sz="1200">
                <a:latin typeface="阿里巴巴普惠体 R" panose="00020600040101010101" charset="-122"/>
                <a:ea typeface="阿里巴巴普惠体 R" panose="00020600040101010101" charset="-122"/>
                <a:cs typeface="阿里巴巴普惠体 R" panose="00020600040101010101" charset="-122"/>
              </a:rPr>
              <a:t>：点击或通过快捷键 Ctrl+K 可以呼出全局搜索框，输入关键字可以在所有文章、页面、附件、用户及设置项等所有内容中进行全局搜索；</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侧边导航栏</a:t>
            </a:r>
            <a:r>
              <a:rPr lang="zh-CN" altLang="en-US" sz="1200">
                <a:latin typeface="阿里巴巴普惠体 R" panose="00020600040101010101" charset="-122"/>
                <a:ea typeface="阿里巴巴普惠体 R" panose="00020600040101010101" charset="-122"/>
                <a:cs typeface="阿里巴巴普惠体 R" panose="00020600040101010101" charset="-122"/>
              </a:rPr>
              <a:t>：对控制台提供的功能进行导航，点击导航栏条目会在页面右侧显示对应功能页面。安装某些插件可能会扩展导航栏条目；</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用户信息展示及操作</a:t>
            </a:r>
            <a:r>
              <a:rPr lang="zh-CN" altLang="en-US" sz="1200">
                <a:latin typeface="阿里巴巴普惠体 R" panose="00020600040101010101" charset="-122"/>
                <a:ea typeface="阿里巴巴普惠体 R" panose="00020600040101010101" charset="-122"/>
                <a:cs typeface="阿里巴巴普惠体 R" panose="00020600040101010101" charset="-122"/>
              </a:rPr>
              <a:t>：展示当前登录用户的头像、名称及角色等信息，··· 中提供更多用户相关操作；</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功能页面标题</a:t>
            </a:r>
            <a:r>
              <a:rPr lang="zh-CN" altLang="en-US" sz="1200">
                <a:latin typeface="阿里巴巴普惠体 R" panose="00020600040101010101" charset="-122"/>
                <a:ea typeface="阿里巴巴普惠体 R" panose="00020600040101010101" charset="-122"/>
                <a:cs typeface="阿里巴巴普惠体 R" panose="00020600040101010101" charset="-122"/>
              </a:rPr>
              <a:t>： 当前所在的功能页面标题；</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功能页面操作区域：</a:t>
            </a:r>
            <a:r>
              <a:rPr lang="zh-CN" altLang="en-US" sz="1200">
                <a:latin typeface="阿里巴巴普惠体 R" panose="00020600040101010101" charset="-122"/>
                <a:ea typeface="阿里巴巴普惠体 R" panose="00020600040101010101" charset="-122"/>
                <a:cs typeface="阿里巴巴普惠体 R" panose="00020600040101010101" charset="-122"/>
              </a:rPr>
              <a:t>当前所在功能页面提供的功能操作按钮；</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ClrTx/>
              <a:buSzTx/>
              <a:buFont typeface="Wingdings" panose="05000000000000000000" charset="0"/>
              <a:buChar char="Ø"/>
            </a:pPr>
            <a:r>
              <a:rPr lang="zh-CN" altLang="en-US" sz="1200" b="1">
                <a:latin typeface="阿里巴巴普惠体 R" panose="00020600040101010101" charset="-122"/>
                <a:ea typeface="阿里巴巴普惠体 R" panose="00020600040101010101" charset="-122"/>
                <a:cs typeface="阿里巴巴普惠体 R" panose="00020600040101010101" charset="-122"/>
              </a:rPr>
              <a:t>功能页面主体</a:t>
            </a:r>
            <a:r>
              <a:rPr lang="zh-CN" altLang="en-US" sz="1200">
                <a:latin typeface="阿里巴巴普惠体 R" panose="00020600040101010101" charset="-122"/>
                <a:ea typeface="阿里巴巴普惠体 R" panose="00020600040101010101" charset="-122"/>
                <a:cs typeface="阿里巴巴普惠体 R" panose="00020600040101010101" charset="-122"/>
              </a:rPr>
              <a:t>： 当前所在功能页面的主体显示区域，显示内容及形式视具体页面功能而定。</a:t>
            </a:r>
            <a:endParaRPr lang="zh-CN" altLang="en-US" sz="1200">
              <a:latin typeface="阿里巴巴普惠体 R" panose="00020600040101010101" charset="-122"/>
              <a:ea typeface="阿里巴巴普惠体 R" panose="00020600040101010101" charset="-122"/>
              <a:cs typeface="阿里巴巴普惠体 R" panose="00020600040101010101" charset="-122"/>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4"/>
          <p:cNvSpPr>
            <a:spLocks noGrp="1"/>
          </p:cNvSpPr>
          <p:nvPr>
            <p:ph type="title" idx="4294967295"/>
          </p:nvPr>
        </p:nvSpPr>
        <p:spPr>
          <a:xfrm>
            <a:off x="534572" y="715080"/>
            <a:ext cx="9339263"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2、内容管理</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3" name="图片 2"/>
          <p:cNvPicPr>
            <a:picLocks noChangeAspect="1"/>
          </p:cNvPicPr>
          <p:nvPr/>
        </p:nvPicPr>
        <p:blipFill>
          <a:blip r:embed="rId1"/>
          <a:stretch>
            <a:fillRect/>
          </a:stretch>
        </p:blipFill>
        <p:spPr>
          <a:xfrm>
            <a:off x="1624965" y="1421765"/>
            <a:ext cx="8942070" cy="3587750"/>
          </a:xfrm>
          <a:prstGeom prst="rect">
            <a:avLst/>
          </a:prstGeom>
          <a:effectLst>
            <a:outerShdw blurRad="228600" dist="38100" dir="2700000" algn="tl" rotWithShape="0">
              <a:prstClr val="black">
                <a:alpha val="40000"/>
              </a:prstClr>
            </a:outerShdw>
          </a:effectLst>
        </p:spPr>
      </p:pic>
      <p:sp>
        <p:nvSpPr>
          <p:cNvPr id="6" name="文本框 5"/>
          <p:cNvSpPr txBox="1"/>
          <p:nvPr/>
        </p:nvSpPr>
        <p:spPr>
          <a:xfrm>
            <a:off x="248285" y="5200650"/>
            <a:ext cx="11696065" cy="1514475"/>
          </a:xfrm>
          <a:prstGeom prst="rect">
            <a:avLst/>
          </a:prstGeom>
          <a:noFill/>
        </p:spPr>
        <p:txBody>
          <a:bodyPr wrap="square" rtlCol="0">
            <a:noAutofit/>
          </a:bodyPr>
          <a:p>
            <a:pPr marL="342900" indent="-342900" algn="l">
              <a:lnSpc>
                <a:spcPct val="120000"/>
              </a:lnSpc>
              <a:buFont typeface="Wingdings" panose="05000000000000000000" charset="0"/>
              <a:buChar char="Ø"/>
            </a:pPr>
            <a:r>
              <a:rPr lang="zh-CN" altLang="en-US" sz="1600" b="1">
                <a:latin typeface="阿里巴巴普惠体 R" panose="00020600040101010101" charset="-122"/>
                <a:ea typeface="阿里巴巴普惠体 R" panose="00020600040101010101" charset="-122"/>
                <a:cs typeface="阿里巴巴普惠体 R" panose="00020600040101010101" charset="-122"/>
              </a:rPr>
              <a:t>文章</a:t>
            </a:r>
            <a:r>
              <a:rPr lang="zh-CN" altLang="en-US" sz="1600">
                <a:latin typeface="阿里巴巴普惠体 R" panose="00020600040101010101" charset="-122"/>
                <a:ea typeface="阿里巴巴普惠体 R" panose="00020600040101010101" charset="-122"/>
                <a:cs typeface="阿里巴巴普惠体 R" panose="00020600040101010101" charset="-122"/>
              </a:rPr>
              <a:t>：</a:t>
            </a:r>
            <a:r>
              <a:rPr sz="1600">
                <a:latin typeface="阿里巴巴普惠体 R" panose="00020600040101010101" charset="-122"/>
                <a:ea typeface="阿里巴巴普惠体 R" panose="00020600040101010101" charset="-122"/>
                <a:cs typeface="阿里巴巴普惠体 R" panose="00020600040101010101" charset="-122"/>
              </a:rPr>
              <a:t>是 Halo 平台中用于创建和管理内容的基本单元，可以包含标题、内容、分类、标签和封面图等元素，其用途和表现形式会根据不同的应用场景而异。</a:t>
            </a:r>
            <a:endParaRPr sz="16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Font typeface="Wingdings" panose="05000000000000000000" charset="0"/>
              <a:buChar char="Ø"/>
            </a:pPr>
            <a:r>
              <a:rPr lang="zh-CN" altLang="en-US" sz="1600" b="1">
                <a:latin typeface="阿里巴巴普惠体 R" panose="00020600040101010101" charset="-122"/>
                <a:ea typeface="阿里巴巴普惠体 R" panose="00020600040101010101" charset="-122"/>
                <a:cs typeface="阿里巴巴普惠体 R" panose="00020600040101010101" charset="-122"/>
              </a:rPr>
              <a:t>页面</a:t>
            </a:r>
            <a:r>
              <a:rPr lang="zh-CN" altLang="en-US" sz="1600">
                <a:latin typeface="阿里巴巴普惠体 R" panose="00020600040101010101" charset="-122"/>
                <a:ea typeface="阿里巴巴普惠体 R" panose="00020600040101010101" charset="-122"/>
                <a:cs typeface="阿里巴巴普惠体 R" panose="00020600040101010101" charset="-122"/>
              </a:rPr>
              <a:t>：Halo 中存在两种类型的页面，功能页面 和 自定义页面。</a:t>
            </a:r>
            <a:endParaRPr lang="zh-CN" altLang="en-US" sz="16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Font typeface="Wingdings" panose="05000000000000000000" charset="0"/>
              <a:buChar char="Ø"/>
            </a:pPr>
            <a:r>
              <a:rPr lang="zh-CN" altLang="en-US" sz="1600" b="1">
                <a:latin typeface="阿里巴巴普惠体 R" panose="00020600040101010101" charset="-122"/>
                <a:ea typeface="阿里巴巴普惠体 R" panose="00020600040101010101" charset="-122"/>
                <a:cs typeface="阿里巴巴普惠体 R" panose="00020600040101010101" charset="-122"/>
              </a:rPr>
              <a:t>评论</a:t>
            </a:r>
            <a:r>
              <a:rPr lang="zh-CN" altLang="en-US" sz="1600">
                <a:latin typeface="阿里巴巴普惠体 R" panose="00020600040101010101" charset="-122"/>
                <a:ea typeface="阿里巴巴普惠体 R" panose="00020600040101010101" charset="-122"/>
                <a:cs typeface="阿里巴巴普惠体 R" panose="00020600040101010101" charset="-122"/>
              </a:rPr>
              <a:t>：展示文章中评论的信息</a:t>
            </a:r>
            <a:endParaRPr lang="zh-CN" altLang="en-US" sz="1600">
              <a:latin typeface="阿里巴巴普惠体 R" panose="00020600040101010101" charset="-122"/>
              <a:ea typeface="阿里巴巴普惠体 R" panose="00020600040101010101" charset="-122"/>
              <a:cs typeface="阿里巴巴普惠体 R" panose="00020600040101010101" charset="-122"/>
            </a:endParaRPr>
          </a:p>
          <a:p>
            <a:pPr marL="342900" indent="-342900" algn="l">
              <a:lnSpc>
                <a:spcPct val="120000"/>
              </a:lnSpc>
              <a:buFont typeface="Wingdings" panose="05000000000000000000" charset="0"/>
              <a:buChar char="Ø"/>
            </a:pPr>
            <a:r>
              <a:rPr lang="zh-CN" altLang="en-US" sz="1600" b="1">
                <a:latin typeface="阿里巴巴普惠体 R" panose="00020600040101010101" charset="-122"/>
                <a:ea typeface="阿里巴巴普惠体 R" panose="00020600040101010101" charset="-122"/>
                <a:cs typeface="阿里巴巴普惠体 R" panose="00020600040101010101" charset="-122"/>
              </a:rPr>
              <a:t>附件</a:t>
            </a:r>
            <a:r>
              <a:rPr lang="zh-CN" altLang="en-US" sz="1600">
                <a:latin typeface="阿里巴巴普惠体 R" panose="00020600040101010101" charset="-122"/>
                <a:ea typeface="阿里巴巴普惠体 R" panose="00020600040101010101" charset="-122"/>
                <a:cs typeface="阿里巴巴普惠体 R" panose="00020600040101010101" charset="-122"/>
              </a:rPr>
              <a:t>：用户上传的文件可用于文章配图、主题配图和用户头像等多种场景，供各处引用。</a:t>
            </a:r>
            <a:endParaRPr lang="zh-CN" altLang="en-US" sz="1600">
              <a:latin typeface="阿里巴巴普惠体 R" panose="00020600040101010101" charset="-122"/>
              <a:ea typeface="阿里巴巴普惠体 R" panose="00020600040101010101" charset="-122"/>
              <a:cs typeface="阿里巴巴普惠体 R" panose="0002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640934" y="622081"/>
            <a:ext cx="9045575"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3、主题管理</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2" name="图片 1"/>
          <p:cNvPicPr>
            <a:picLocks noChangeAspect="1"/>
          </p:cNvPicPr>
          <p:nvPr/>
        </p:nvPicPr>
        <p:blipFill>
          <a:blip r:embed="rId1"/>
          <a:stretch>
            <a:fillRect/>
          </a:stretch>
        </p:blipFill>
        <p:spPr>
          <a:xfrm>
            <a:off x="640715" y="1991360"/>
            <a:ext cx="6889750" cy="3268980"/>
          </a:xfrm>
          <a:prstGeom prst="rect">
            <a:avLst/>
          </a:prstGeom>
          <a:effectLst>
            <a:outerShdw blurRad="228600" dist="38100" dir="2700000" algn="tl" rotWithShape="0">
              <a:prstClr val="black">
                <a:alpha val="40000"/>
              </a:prstClr>
            </a:outerShdw>
          </a:effectLst>
        </p:spPr>
      </p:pic>
      <p:sp>
        <p:nvSpPr>
          <p:cNvPr id="3" name="文本框 2"/>
          <p:cNvSpPr txBox="1"/>
          <p:nvPr/>
        </p:nvSpPr>
        <p:spPr>
          <a:xfrm>
            <a:off x="7686040" y="1991995"/>
            <a:ext cx="4012565" cy="3268345"/>
          </a:xfrm>
          <a:prstGeom prst="rect">
            <a:avLst/>
          </a:prstGeom>
          <a:noFill/>
        </p:spPr>
        <p:txBody>
          <a:bodyPr wrap="square" rtlCol="0">
            <a:noAutofit/>
          </a:bodyPr>
          <a:p>
            <a:pPr marL="285750" indent="-285750">
              <a:lnSpc>
                <a:spcPct val="170000"/>
              </a:lnSpc>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主题：</a:t>
            </a:r>
            <a:r>
              <a:rPr lang="zh-CN" altLang="en-US">
                <a:latin typeface="阿里巴巴普惠体 R" panose="00020600040101010101" charset="-122"/>
                <a:ea typeface="阿里巴巴普惠体 R" panose="00020600040101010101" charset="-122"/>
                <a:cs typeface="阿里巴巴普惠体 R" panose="00020600040101010101" charset="-122"/>
              </a:rPr>
              <a:t>包含了各种站点页面模板的资源包。用户访问 Halo 站点浏览到的内容及样式，由 Halo 管理端所配置使用的主题所决定。</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nSpc>
                <a:spcPct val="170000"/>
              </a:lnSpc>
              <a:buFont typeface="Wingdings" panose="05000000000000000000" charset="0"/>
              <a:buChar char="Ø"/>
            </a:pP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nSpc>
                <a:spcPct val="170000"/>
              </a:lnSpc>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菜单：</a:t>
            </a:r>
            <a:r>
              <a:rPr lang="zh-CN" altLang="en-US">
                <a:latin typeface="阿里巴巴普惠体 R" panose="00020600040101010101" charset="-122"/>
                <a:ea typeface="阿里巴巴普惠体 R" panose="00020600040101010101" charset="-122"/>
                <a:cs typeface="阿里巴巴普惠体 R" panose="00020600040101010101" charset="-122"/>
              </a:rPr>
              <a:t>导航栏菜单</a:t>
            </a:r>
            <a:endParaRPr lang="zh-CN" altLang="en-US">
              <a:latin typeface="阿里巴巴普惠体 R" panose="00020600040101010101" charset="-122"/>
              <a:ea typeface="阿里巴巴普惠体 R" panose="00020600040101010101" charset="-122"/>
              <a:cs typeface="阿里巴巴普惠体 R" panose="00020600040101010101"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608390" y="622081"/>
            <a:ext cx="9110663"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4、插件管理</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2" name="图片 1"/>
          <p:cNvPicPr>
            <a:picLocks noChangeAspect="1"/>
          </p:cNvPicPr>
          <p:nvPr/>
        </p:nvPicPr>
        <p:blipFill>
          <a:blip r:embed="rId1"/>
          <a:stretch>
            <a:fillRect/>
          </a:stretch>
        </p:blipFill>
        <p:spPr>
          <a:xfrm>
            <a:off x="608330" y="1817370"/>
            <a:ext cx="7205345" cy="3419475"/>
          </a:xfrm>
          <a:prstGeom prst="rect">
            <a:avLst/>
          </a:prstGeom>
          <a:effectLst>
            <a:outerShdw blurRad="228600" dist="38100" dir="2700000" algn="tl" rotWithShape="0">
              <a:prstClr val="black">
                <a:alpha val="40000"/>
              </a:prstClr>
            </a:outerShdw>
          </a:effectLst>
        </p:spPr>
      </p:pic>
      <p:sp>
        <p:nvSpPr>
          <p:cNvPr id="3" name="文本框 2"/>
          <p:cNvSpPr txBox="1"/>
          <p:nvPr/>
        </p:nvSpPr>
        <p:spPr>
          <a:xfrm>
            <a:off x="8060690" y="2656205"/>
            <a:ext cx="3921760" cy="1896745"/>
          </a:xfrm>
          <a:prstGeom prst="rect">
            <a:avLst/>
          </a:prstGeom>
          <a:noFill/>
        </p:spPr>
        <p:txBody>
          <a:bodyPr wrap="square" rtlCol="0">
            <a:noAutofit/>
          </a:bodyPr>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插件：</a:t>
            </a:r>
            <a:r>
              <a:rPr lang="zh-CN" altLang="en-US">
                <a:latin typeface="阿里巴巴普惠体 R" panose="00020600040101010101" charset="-122"/>
                <a:ea typeface="阿里巴巴普惠体 R" panose="00020600040101010101" charset="-122"/>
                <a:cs typeface="阿里巴巴普惠体 R" panose="00020600040101010101" charset="-122"/>
              </a:rPr>
              <a:t>用于扩展 Halo 功能的软件包。插件独立于 Halo 核心应用，可以单独安装、升级、卸载。</a:t>
            </a:r>
            <a:endParaRPr lang="zh-CN" altLang="en-US">
              <a:latin typeface="阿里巴巴普惠体 R" panose="00020600040101010101" charset="-122"/>
              <a:ea typeface="阿里巴巴普惠体 R" panose="00020600040101010101" charset="-122"/>
              <a:cs typeface="阿里巴巴普惠体 R" panose="00020600040101010101" charset="-122"/>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4572" y="628720"/>
            <a:ext cx="9429750" cy="706437"/>
          </a:xfrm>
          <a:noFill/>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5、系统设置</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3" name="图片 2"/>
          <p:cNvPicPr>
            <a:picLocks noChangeAspect="1"/>
          </p:cNvPicPr>
          <p:nvPr/>
        </p:nvPicPr>
        <p:blipFill>
          <a:blip r:embed="rId1"/>
          <a:stretch>
            <a:fillRect/>
          </a:stretch>
        </p:blipFill>
        <p:spPr>
          <a:xfrm>
            <a:off x="534670" y="1701800"/>
            <a:ext cx="6650355" cy="3673475"/>
          </a:xfrm>
          <a:prstGeom prst="rect">
            <a:avLst/>
          </a:prstGeom>
          <a:effectLst>
            <a:outerShdw blurRad="228600" dist="38100" dir="2700000" algn="tl" rotWithShape="0">
              <a:prstClr val="black">
                <a:alpha val="40000"/>
              </a:prstClr>
            </a:outerShdw>
          </a:effectLst>
        </p:spPr>
      </p:pic>
      <p:sp>
        <p:nvSpPr>
          <p:cNvPr id="5" name="文本框 4"/>
          <p:cNvSpPr txBox="1"/>
          <p:nvPr/>
        </p:nvSpPr>
        <p:spPr>
          <a:xfrm>
            <a:off x="7512050" y="1335405"/>
            <a:ext cx="4399915" cy="4709795"/>
          </a:xfrm>
          <a:prstGeom prst="rect">
            <a:avLst/>
          </a:prstGeom>
          <a:noFill/>
        </p:spPr>
        <p:txBody>
          <a:bodyPr wrap="square" rtlCol="0">
            <a:noAutofit/>
          </a:bodyPr>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用户：</a:t>
            </a:r>
            <a:r>
              <a:rPr lang="zh-CN" altLang="en-US">
                <a:latin typeface="阿里巴巴普惠体 R" panose="00020600040101010101" charset="-122"/>
                <a:ea typeface="阿里巴巴普惠体 R" panose="00020600040101010101" charset="-122"/>
                <a:cs typeface="阿里巴巴普惠体 R" panose="00020600040101010101" charset="-122"/>
              </a:rPr>
              <a:t>用户创建、角色管理、身份验证</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设置：</a:t>
            </a:r>
            <a:r>
              <a:rPr lang="zh-CN" altLang="en-US">
                <a:latin typeface="阿里巴巴普惠体 R" panose="00020600040101010101" charset="-122"/>
                <a:ea typeface="阿里巴巴普惠体 R" panose="00020600040101010101" charset="-122"/>
                <a:cs typeface="阿里巴巴普惠体 R" panose="00020600040101010101" charset="-122"/>
              </a:rPr>
              <a:t>基本设置、文章设置、代码注入等。</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概览：</a:t>
            </a:r>
            <a:r>
              <a:rPr lang="zh-CN" altLang="en-US">
                <a:latin typeface="阿里巴巴普惠体 R" panose="00020600040101010101" charset="-122"/>
                <a:ea typeface="阿里巴巴普惠体 R" panose="00020600040101010101" charset="-122"/>
                <a:cs typeface="阿里巴巴普惠体 R" panose="00020600040101010101" charset="-122"/>
              </a:rPr>
              <a:t>Halo平台基本信息。</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备份：</a:t>
            </a:r>
            <a:r>
              <a:rPr lang="zh-CN" altLang="en-US">
                <a:latin typeface="阿里巴巴普惠体 R" panose="00020600040101010101" charset="-122"/>
                <a:ea typeface="阿里巴巴普惠体 R" panose="00020600040101010101" charset="-122"/>
                <a:cs typeface="阿里巴巴普惠体 R" panose="00020600040101010101" charset="-122"/>
              </a:rPr>
              <a:t>平台备份</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工具：</a:t>
            </a:r>
            <a:r>
              <a:rPr lang="zh-CN" altLang="en-US">
                <a:latin typeface="阿里巴巴普惠体 R" panose="00020600040101010101" charset="-122"/>
                <a:ea typeface="阿里巴巴普惠体 R" panose="00020600040101010101" charset="-122"/>
                <a:cs typeface="阿里巴巴普惠体 R" panose="00020600040101010101" charset="-122"/>
              </a:rPr>
              <a:t>平台上需要对接的工具，比如文章导入导出等插件。</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pPr marL="285750" indent="-285750" algn="l">
              <a:lnSpc>
                <a:spcPct val="170000"/>
              </a:lnSpc>
              <a:buClrTx/>
              <a:buSzTx/>
              <a:buFont typeface="Wingdings" panose="05000000000000000000" charset="0"/>
              <a:buChar char="Ø"/>
            </a:pPr>
            <a:r>
              <a:rPr lang="zh-CN" altLang="en-US" b="1">
                <a:latin typeface="阿里巴巴普惠体 R" panose="00020600040101010101" charset="-122"/>
                <a:ea typeface="阿里巴巴普惠体 R" panose="00020600040101010101" charset="-122"/>
                <a:cs typeface="阿里巴巴普惠体 R" panose="00020600040101010101" charset="-122"/>
              </a:rPr>
              <a:t>应用市场：</a:t>
            </a:r>
            <a:r>
              <a:rPr lang="zh-CN" altLang="en-US">
                <a:latin typeface="阿里巴巴普惠体 R" panose="00020600040101010101" charset="-122"/>
                <a:ea typeface="阿里巴巴普惠体 R" panose="00020600040101010101" charset="-122"/>
                <a:cs typeface="阿里巴巴普惠体 R" panose="00020600040101010101" charset="-122"/>
              </a:rPr>
              <a:t>用来管理Halo平台上的主题或者插件。</a:t>
            </a:r>
            <a:endParaRPr lang="zh-CN" altLang="en-US">
              <a:latin typeface="阿里巴巴普惠体 R" panose="00020600040101010101" charset="-122"/>
              <a:ea typeface="阿里巴巴普惠体 R" panose="00020600040101010101" charset="-122"/>
              <a:cs typeface="阿里巴巴普惠体 R" panose="00020600040101010101" charset="-122"/>
            </a:endParaRPr>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878067" y="2777644"/>
            <a:ext cx="1706183" cy="1065933"/>
          </a:xfrm>
          <a:prstGeom prst="rect">
            <a:avLst/>
          </a:prstGeom>
        </p:spPr>
        <p:txBody>
          <a:bodyPr wrap="square">
            <a:spAutoFit/>
          </a:bodyPr>
          <a:lstStyle/>
          <a:p>
            <a:pPr>
              <a:lnSpc>
                <a:spcPct val="130000"/>
              </a:lnSpc>
            </a:pPr>
            <a:r>
              <a:rPr lang="zh-CN" altLang="en-US" sz="5400" b="1" dirty="0">
                <a:solidFill>
                  <a:srgbClr val="0E0BA4"/>
                </a:solidFill>
                <a:latin typeface="微软雅黑" panose="020B0503020204020204" charset="-122"/>
                <a:ea typeface="微软雅黑" panose="020B0503020204020204" charset="-122"/>
              </a:rPr>
              <a:t>目</a:t>
            </a:r>
            <a:r>
              <a:rPr lang="zh-CN" altLang="en-US" sz="5400" b="1" dirty="0">
                <a:solidFill>
                  <a:srgbClr val="0E0BA4"/>
                </a:solidFill>
                <a:latin typeface="Arial" panose="020B0604020202020204" pitchFamily="34" charset="0"/>
                <a:ea typeface="微软雅黑" panose="020B0503020204020204" charset="-122"/>
                <a:cs typeface="Arial" panose="020B0604020202020204" pitchFamily="34" charset="0"/>
              </a:rPr>
              <a:t>录</a:t>
            </a:r>
            <a:endParaRPr lang="zh-CN" altLang="en-US" sz="4800" b="1" dirty="0">
              <a:solidFill>
                <a:srgbClr val="0E0BA4"/>
              </a:solidFill>
              <a:latin typeface="Arial" panose="020B0604020202020204" pitchFamily="34" charset="0"/>
              <a:ea typeface="微软雅黑" panose="020B0503020204020204" charset="-122"/>
              <a:cs typeface="Arial" panose="020B0604020202020204" pitchFamily="34" charset="0"/>
            </a:endParaRPr>
          </a:p>
        </p:txBody>
      </p:sp>
      <p:sp>
        <p:nvSpPr>
          <p:cNvPr id="25" name="矩形 24"/>
          <p:cNvSpPr/>
          <p:nvPr/>
        </p:nvSpPr>
        <p:spPr>
          <a:xfrm>
            <a:off x="1369247" y="4000727"/>
            <a:ext cx="2723823" cy="646331"/>
          </a:xfrm>
          <a:prstGeom prst="rect">
            <a:avLst/>
          </a:prstGeom>
        </p:spPr>
        <p:txBody>
          <a:bodyPr wrap="none">
            <a:spAutoFit/>
          </a:bodyPr>
          <a:lstStyle/>
          <a:p>
            <a:r>
              <a:rPr lang="en-US" altLang="zh-CN" sz="3600" b="1" dirty="0">
                <a:solidFill>
                  <a:srgbClr val="0E0BA4"/>
                </a:solidFill>
                <a:latin typeface="Arial" panose="020B0604020202020204" pitchFamily="34" charset="0"/>
                <a:ea typeface="微软雅黑" panose="020B0503020204020204" charset="-122"/>
                <a:cs typeface="Arial" panose="020B0604020202020204" pitchFamily="34" charset="0"/>
              </a:rPr>
              <a:t>CONTENTS</a:t>
            </a:r>
            <a:endParaRPr lang="zh-CN" altLang="en-US" sz="1600" dirty="0">
              <a:solidFill>
                <a:srgbClr val="0E0BA4"/>
              </a:solidFill>
            </a:endParaRPr>
          </a:p>
        </p:txBody>
      </p:sp>
      <p:sp>
        <p:nvSpPr>
          <p:cNvPr id="2" name="圆角矩形​​ 10"/>
          <p:cNvSpPr>
            <a:spLocks noChangeArrowheads="1"/>
          </p:cNvSpPr>
          <p:nvPr/>
        </p:nvSpPr>
        <p:spPr bwMode="auto">
          <a:xfrm>
            <a:off x="5578857" y="52462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01</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Halo</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开源项目介绍</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3" name="圆角矩形​​ 10"/>
          <p:cNvSpPr>
            <a:spLocks noChangeArrowheads="1"/>
          </p:cNvSpPr>
          <p:nvPr/>
        </p:nvSpPr>
        <p:spPr bwMode="auto">
          <a:xfrm>
            <a:off x="5578857" y="156715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02</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 Halo</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核心功能介绍</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4" name="圆角矩形​​ 10"/>
          <p:cNvSpPr>
            <a:spLocks noChangeArrowheads="1"/>
          </p:cNvSpPr>
          <p:nvPr/>
        </p:nvSpPr>
        <p:spPr bwMode="auto">
          <a:xfrm>
            <a:off x="5578857" y="260968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03</a:t>
            </a:r>
            <a:r>
              <a:rPr lang="zh-CN" altLang="en-US" sz="2600" kern="0" dirty="0">
                <a:solidFill>
                  <a:schemeClr val="bg1"/>
                </a:solidFill>
                <a:latin typeface="微软雅黑" panose="020B0503020204020204" charset="-122"/>
                <a:ea typeface="微软雅黑" panose="020B0503020204020204" charset="-122"/>
                <a:cs typeface="Arial" panose="020B0604020202020204" pitchFamily="34" charset="0"/>
              </a:rPr>
              <a:t>  完成</a:t>
            </a: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Halo</a:t>
            </a:r>
            <a:r>
              <a:rPr lang="zh-CN" altLang="en-US" sz="2600" kern="0" dirty="0">
                <a:solidFill>
                  <a:schemeClr val="bg1"/>
                </a:solidFill>
                <a:latin typeface="微软雅黑" panose="020B0503020204020204" charset="-122"/>
                <a:ea typeface="微软雅黑" panose="020B0503020204020204" charset="-122"/>
                <a:cs typeface="Arial" panose="020B0604020202020204" pitchFamily="34" charset="0"/>
              </a:rPr>
              <a:t>的安装部署</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5" name="圆角矩形​​ 10"/>
          <p:cNvSpPr>
            <a:spLocks noChangeArrowheads="1"/>
          </p:cNvSpPr>
          <p:nvPr/>
        </p:nvSpPr>
        <p:spPr bwMode="auto">
          <a:xfrm>
            <a:off x="5578857" y="365221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04</a:t>
            </a:r>
            <a:r>
              <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rPr>
              <a:t> 学习使用</a:t>
            </a:r>
            <a:r>
              <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rPr>
              <a:t>Halo</a:t>
            </a:r>
            <a:endParaRPr lang="en-US" altLang="zh-CN"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6" name="圆角矩形​​ 10"/>
          <p:cNvSpPr>
            <a:spLocks noChangeArrowheads="1"/>
          </p:cNvSpPr>
          <p:nvPr/>
        </p:nvSpPr>
        <p:spPr bwMode="auto">
          <a:xfrm>
            <a:off x="5578857" y="469488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05 </a:t>
            </a:r>
            <a:r>
              <a:rPr lang="zh-CN" altLang="en-US" sz="2600" kern="0" dirty="0">
                <a:solidFill>
                  <a:schemeClr val="bg1"/>
                </a:solidFill>
                <a:latin typeface="微软雅黑" panose="020B0503020204020204" charset="-122"/>
                <a:ea typeface="微软雅黑" panose="020B0503020204020204" charset="-122"/>
                <a:cs typeface="Arial" panose="020B0604020202020204" pitchFamily="34" charset="0"/>
              </a:rPr>
              <a:t>选择主题搭建个人博客</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7" name="圆角矩形​​ 10"/>
          <p:cNvSpPr>
            <a:spLocks noChangeArrowheads="1"/>
          </p:cNvSpPr>
          <p:nvPr/>
        </p:nvSpPr>
        <p:spPr bwMode="auto">
          <a:xfrm>
            <a:off x="5578857" y="5737558"/>
            <a:ext cx="4536000" cy="648000"/>
          </a:xfrm>
          <a:prstGeom prst="roundRect">
            <a:avLst>
              <a:gd name="adj" fmla="val 50000"/>
            </a:avLst>
          </a:prstGeom>
          <a:solidFill>
            <a:srgbClr val="0E0BA4"/>
          </a:solidFill>
          <a:ln w="3175" algn="ctr">
            <a:noFill/>
            <a:round/>
          </a:ln>
        </p:spPr>
        <p:txBody>
          <a:bodyPr anchor="ctr"/>
          <a:p>
            <a:pPr>
              <a:defRPr/>
            </a:pPr>
            <a:r>
              <a:rPr lang="en-US" altLang="zh-CN" sz="2600" kern="0" dirty="0">
                <a:solidFill>
                  <a:schemeClr val="bg1"/>
                </a:solidFill>
                <a:latin typeface="微软雅黑" panose="020B0503020204020204" charset="-122"/>
                <a:ea typeface="微软雅黑" panose="020B0503020204020204" charset="-122"/>
                <a:cs typeface="Arial" panose="020B0604020202020204" pitchFamily="34" charset="0"/>
              </a:rPr>
              <a:t>06 </a:t>
            </a:r>
            <a:r>
              <a:rPr lang="zh-CN" altLang="en-US" sz="2600" kern="0" dirty="0">
                <a:solidFill>
                  <a:schemeClr val="bg1"/>
                </a:solidFill>
                <a:latin typeface="微软雅黑" panose="020B0503020204020204" charset="-122"/>
                <a:ea typeface="微软雅黑" panose="020B0503020204020204" charset="-122"/>
                <a:cs typeface="Arial" panose="020B0604020202020204" pitchFamily="34" charset="0"/>
              </a:rPr>
              <a:t>练习作业</a:t>
            </a:r>
            <a:endParaRPr lang="zh-CN" altLang="en-US" sz="2600" kern="0" spc="600" dirty="0">
              <a:solidFill>
                <a:schemeClr val="bg1"/>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childTnLst>
                          </p:cTn>
                        </p:par>
                        <p:par>
                          <p:cTn id="17" fill="hold">
                            <p:stCondLst>
                              <p:cond delay="1500"/>
                            </p:stCondLst>
                            <p:childTnLst>
                              <p:par>
                                <p:cTn id="18" presetID="2" presetClass="entr" presetSubtype="2" decel="5330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750" fill="hold"/>
                                        <p:tgtEl>
                                          <p:spTgt spid="2"/>
                                        </p:tgtEl>
                                        <p:attrNameLst>
                                          <p:attrName>ppt_x</p:attrName>
                                        </p:attrNameLst>
                                      </p:cBhvr>
                                      <p:tavLst>
                                        <p:tav tm="0">
                                          <p:val>
                                            <p:strVal val="1+#ppt_w/2"/>
                                          </p:val>
                                        </p:tav>
                                        <p:tav tm="100000">
                                          <p:val>
                                            <p:strVal val="#ppt_x"/>
                                          </p:val>
                                        </p:tav>
                                      </p:tavLst>
                                    </p:anim>
                                    <p:anim calcmode="lin" valueType="num">
                                      <p:cBhvr additive="base">
                                        <p:cTn id="21" dur="750" fill="hold"/>
                                        <p:tgtEl>
                                          <p:spTgt spid="2"/>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2" presetClass="entr" presetSubtype="2" decel="5330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750" fill="hold"/>
                                        <p:tgtEl>
                                          <p:spTgt spid="3"/>
                                        </p:tgtEl>
                                        <p:attrNameLst>
                                          <p:attrName>ppt_x</p:attrName>
                                        </p:attrNameLst>
                                      </p:cBhvr>
                                      <p:tavLst>
                                        <p:tav tm="0">
                                          <p:val>
                                            <p:strVal val="1+#ppt_w/2"/>
                                          </p:val>
                                        </p:tav>
                                        <p:tav tm="100000">
                                          <p:val>
                                            <p:strVal val="#ppt_x"/>
                                          </p:val>
                                        </p:tav>
                                      </p:tavLst>
                                    </p:anim>
                                    <p:anim calcmode="lin" valueType="num">
                                      <p:cBhvr additive="base">
                                        <p:cTn id="26" dur="75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2" presetClass="entr" presetSubtype="2" decel="5330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750" fill="hold"/>
                                        <p:tgtEl>
                                          <p:spTgt spid="4"/>
                                        </p:tgtEl>
                                        <p:attrNameLst>
                                          <p:attrName>ppt_x</p:attrName>
                                        </p:attrNameLst>
                                      </p:cBhvr>
                                      <p:tavLst>
                                        <p:tav tm="0">
                                          <p:val>
                                            <p:strVal val="1+#ppt_w/2"/>
                                          </p:val>
                                        </p:tav>
                                        <p:tav tm="100000">
                                          <p:val>
                                            <p:strVal val="#ppt_x"/>
                                          </p:val>
                                        </p:tav>
                                      </p:tavLst>
                                    </p:anim>
                                    <p:anim calcmode="lin" valueType="num">
                                      <p:cBhvr additive="base">
                                        <p:cTn id="31" dur="750" fill="hold"/>
                                        <p:tgtEl>
                                          <p:spTgt spid="4"/>
                                        </p:tgtEl>
                                        <p:attrNameLst>
                                          <p:attrName>ppt_y</p:attrName>
                                        </p:attrNameLst>
                                      </p:cBhvr>
                                      <p:tavLst>
                                        <p:tav tm="0">
                                          <p:val>
                                            <p:strVal val="#ppt_y"/>
                                          </p:val>
                                        </p:tav>
                                        <p:tav tm="100000">
                                          <p:val>
                                            <p:strVal val="#ppt_y"/>
                                          </p:val>
                                        </p:tav>
                                      </p:tavLst>
                                    </p:anim>
                                  </p:childTnLst>
                                </p:cTn>
                              </p:par>
                            </p:childTnLst>
                          </p:cTn>
                        </p:par>
                        <p:par>
                          <p:cTn id="32" fill="hold">
                            <p:stCondLst>
                              <p:cond delay="4500"/>
                            </p:stCondLst>
                            <p:childTnLst>
                              <p:par>
                                <p:cTn id="33" presetID="2" presetClass="entr" presetSubtype="2" decel="5330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750" fill="hold"/>
                                        <p:tgtEl>
                                          <p:spTgt spid="5"/>
                                        </p:tgtEl>
                                        <p:attrNameLst>
                                          <p:attrName>ppt_x</p:attrName>
                                        </p:attrNameLst>
                                      </p:cBhvr>
                                      <p:tavLst>
                                        <p:tav tm="0">
                                          <p:val>
                                            <p:strVal val="1+#ppt_w/2"/>
                                          </p:val>
                                        </p:tav>
                                        <p:tav tm="100000">
                                          <p:val>
                                            <p:strVal val="#ppt_x"/>
                                          </p:val>
                                        </p:tav>
                                      </p:tavLst>
                                    </p:anim>
                                    <p:anim calcmode="lin" valueType="num">
                                      <p:cBhvr additive="base">
                                        <p:cTn id="36" dur="75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5500"/>
                            </p:stCondLst>
                            <p:childTnLst>
                              <p:par>
                                <p:cTn id="38" presetID="2" presetClass="entr" presetSubtype="2" decel="5330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750" fill="hold"/>
                                        <p:tgtEl>
                                          <p:spTgt spid="6"/>
                                        </p:tgtEl>
                                        <p:attrNameLst>
                                          <p:attrName>ppt_x</p:attrName>
                                        </p:attrNameLst>
                                      </p:cBhvr>
                                      <p:tavLst>
                                        <p:tav tm="0">
                                          <p:val>
                                            <p:strVal val="1+#ppt_w/2"/>
                                          </p:val>
                                        </p:tav>
                                        <p:tav tm="100000">
                                          <p:val>
                                            <p:strVal val="#ppt_x"/>
                                          </p:val>
                                        </p:tav>
                                      </p:tavLst>
                                    </p:anim>
                                    <p:anim calcmode="lin" valueType="num">
                                      <p:cBhvr additive="base">
                                        <p:cTn id="41" dur="750" fill="hold"/>
                                        <p:tgtEl>
                                          <p:spTgt spid="6"/>
                                        </p:tgtEl>
                                        <p:attrNameLst>
                                          <p:attrName>ppt_y</p:attrName>
                                        </p:attrNameLst>
                                      </p:cBhvr>
                                      <p:tavLst>
                                        <p:tav tm="0">
                                          <p:val>
                                            <p:strVal val="#ppt_y"/>
                                          </p:val>
                                        </p:tav>
                                        <p:tav tm="100000">
                                          <p:val>
                                            <p:strVal val="#ppt_y"/>
                                          </p:val>
                                        </p:tav>
                                      </p:tavLst>
                                    </p:anim>
                                  </p:childTnLst>
                                </p:cTn>
                              </p:par>
                            </p:childTnLst>
                          </p:cTn>
                        </p:par>
                        <p:par>
                          <p:cTn id="42" fill="hold">
                            <p:stCondLst>
                              <p:cond delay="6500"/>
                            </p:stCondLst>
                            <p:childTnLst>
                              <p:par>
                                <p:cTn id="43" presetID="2" presetClass="entr" presetSubtype="2" decel="5330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750" fill="hold"/>
                                        <p:tgtEl>
                                          <p:spTgt spid="7"/>
                                        </p:tgtEl>
                                        <p:attrNameLst>
                                          <p:attrName>ppt_x</p:attrName>
                                        </p:attrNameLst>
                                      </p:cBhvr>
                                      <p:tavLst>
                                        <p:tav tm="0">
                                          <p:val>
                                            <p:strVal val="1+#ppt_w/2"/>
                                          </p:val>
                                        </p:tav>
                                        <p:tav tm="100000">
                                          <p:val>
                                            <p:strVal val="#ppt_x"/>
                                          </p:val>
                                        </p:tav>
                                      </p:tavLst>
                                    </p:anim>
                                    <p:anim calcmode="lin" valueType="num">
                                      <p:cBhvr additive="base">
                                        <p:cTn id="4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 grpId="0" bldLvl="0" animBg="1"/>
      <p:bldP spid="3" grpId="0" bldLvl="0" animBg="1"/>
      <p:bldP spid="4" grpId="0" bldLvl="0" animBg="1"/>
      <p:bldP spid="5" grpId="0" bldLvl="0" animBg="1"/>
      <p:bldP spid="6" grpId="0" bldLvl="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258"/>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05</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692775" y="2525395"/>
            <a:ext cx="6217920" cy="96139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6000" spc="1200" dirty="0">
                <a:solidFill>
                  <a:srgbClr val="0E0BA4"/>
                </a:solidFill>
                <a:latin typeface="微软雅黑" panose="020B0503020204020204" charset="-122"/>
                <a:ea typeface="微软雅黑" panose="020B0503020204020204" charset="-122"/>
              </a:rPr>
              <a:t>搭建个人博客</a:t>
            </a:r>
            <a:endParaRPr lang="zh-CN" altLang="en-US" sz="6000" spc="1200" dirty="0">
              <a:solidFill>
                <a:srgbClr val="0E0BA4"/>
              </a:solidFill>
              <a:latin typeface="微软雅黑" panose="020B0503020204020204" charset="-122"/>
              <a:ea typeface="微软雅黑" panose="020B0503020204020204" charset="-122"/>
            </a:endParaRPr>
          </a:p>
        </p:txBody>
      </p:sp>
      <p:sp>
        <p:nvSpPr>
          <p:cNvPr id="30"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0E0BA4"/>
              </a:solidFill>
            </a:endParaRPr>
          </a:p>
        </p:txBody>
      </p:sp>
      <p:sp>
        <p:nvSpPr>
          <p:cNvPr id="54"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7" name="TextBox 7"/>
          <p:cNvSpPr txBox="1"/>
          <p:nvPr/>
        </p:nvSpPr>
        <p:spPr>
          <a:xfrm>
            <a:off x="6124368" y="3685215"/>
            <a:ext cx="1610514"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应用市场</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9" name="TextBox 7"/>
          <p:cNvSpPr txBox="1"/>
          <p:nvPr/>
        </p:nvSpPr>
        <p:spPr>
          <a:xfrm>
            <a:off x="8070891" y="3685215"/>
            <a:ext cx="2172703" cy="31496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配置博客</a:t>
            </a:r>
            <a:r>
              <a:rPr lang="en-US" altLang="zh-CN" sz="1800" b="0" spc="225" dirty="0">
                <a:solidFill>
                  <a:srgbClr val="0E0BA4"/>
                </a:solidFill>
                <a:latin typeface="微软雅黑" panose="020B0503020204020204" charset="-122"/>
                <a:ea typeface="微软雅黑" panose="020B0503020204020204" charset="-122"/>
              </a:rPr>
              <a:t>	</a:t>
            </a:r>
            <a:endParaRPr lang="en-US" altLang="zh-CN" sz="1800" b="0" spc="225"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750"/>
                            </p:stCondLst>
                            <p:childTnLst>
                              <p:par>
                                <p:cTn id="21" presetID="2" presetClass="entr" presetSubtype="6" decel="5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1+#ppt_w/2"/>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1+#ppt_w/2"/>
                                          </p:val>
                                        </p:tav>
                                        <p:tav tm="100000">
                                          <p:val>
                                            <p:strVal val="#ppt_x"/>
                                          </p:val>
                                        </p:tav>
                                      </p:tavLst>
                                    </p:anim>
                                    <p:anim calcmode="lin" valueType="num">
                                      <p:cBhvr additive="base">
                                        <p:cTn id="28" dur="750" fill="hold"/>
                                        <p:tgtEl>
                                          <p:spTgt spid="54"/>
                                        </p:tgtEl>
                                        <p:attrNameLst>
                                          <p:attrName>ppt_y</p:attrName>
                                        </p:attrNameLst>
                                      </p:cBhvr>
                                      <p:tavLst>
                                        <p:tav tm="0">
                                          <p:val>
                                            <p:strVal val="1+#ppt_h/2"/>
                                          </p:val>
                                        </p:tav>
                                        <p:tav tm="100000">
                                          <p:val>
                                            <p:strVal val="#ppt_y"/>
                                          </p:val>
                                        </p:tav>
                                      </p:tavLst>
                                    </p:anim>
                                  </p:childTnLst>
                                </p:cTn>
                              </p:par>
                            </p:childTnLst>
                          </p:cTn>
                        </p:par>
                        <p:par>
                          <p:cTn id="29" fill="hold">
                            <p:stCondLst>
                              <p:cond delay="3750"/>
                            </p:stCondLst>
                            <p:childTnLst>
                              <p:par>
                                <p:cTn id="30" presetID="22" presetClass="entr" presetSubtype="8"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left)">
                                      <p:cBhvr>
                                        <p:cTn id="32" dur="500"/>
                                        <p:tgtEl>
                                          <p:spTgt spid="5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ldLvl="0" animBg="1"/>
      <p:bldP spid="54" grpId="0" bldLvl="0" animBg="1"/>
      <p:bldP spid="57" grpId="0"/>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2352675" y="2145665"/>
            <a:ext cx="7487285" cy="4211320"/>
          </a:xfrm>
          <a:prstGeom prst="rect">
            <a:avLst/>
          </a:prstGeom>
          <a:ln>
            <a:noFill/>
          </a:ln>
          <a:effectLst>
            <a:outerShdw blurRad="292100" dist="139700" dir="2700000" algn="tl" rotWithShape="0">
              <a:srgbClr val="333333">
                <a:alpha val="65000"/>
              </a:srgbClr>
            </a:outerShdw>
          </a:effectLst>
        </p:spPr>
      </p:pic>
      <p:sp>
        <p:nvSpPr>
          <p:cNvPr id="13" name="X-Pack 增强包"/>
          <p:cNvSpPr txBox="1"/>
          <p:nvPr/>
        </p:nvSpPr>
        <p:spPr>
          <a:xfrm>
            <a:off x="1" y="768350"/>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indent="0" algn="ctr" defTabSz="1828800" rtl="0" eaLnBrk="1"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案例一：</a:t>
            </a:r>
            <a:r>
              <a:rPr kumimoji="0" lang="en-US" altLang="zh-CN"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Halo </a:t>
            </a: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官网</a:t>
            </a:r>
            <a:endParaRPr kumimoji="0"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14" name="- 以更安全、更高效的方式管控和登录各种类型的资产 -"/>
          <p:cNvSpPr txBox="1"/>
          <p:nvPr/>
        </p:nvSpPr>
        <p:spPr>
          <a:xfrm>
            <a:off x="1" y="1559144"/>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https://halo.run</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网站标签：产品官网、多用户、付费下载</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52040" y="2136616"/>
            <a:ext cx="7488000" cy="4212000"/>
          </a:xfrm>
          <a:prstGeom prst="rect">
            <a:avLst/>
          </a:prstGeom>
          <a:ln>
            <a:noFill/>
          </a:ln>
          <a:effectLst>
            <a:outerShdw blurRad="292100" dist="139700" dir="2700000" algn="tl" rotWithShape="0">
              <a:srgbClr val="333333">
                <a:alpha val="65000"/>
              </a:srgbClr>
            </a:outerShdw>
          </a:effectLst>
        </p:spPr>
      </p:pic>
      <p:sp>
        <p:nvSpPr>
          <p:cNvPr id="4" name="X-Pack 增强包"/>
          <p:cNvSpPr txBox="1"/>
          <p:nvPr/>
        </p:nvSpPr>
        <p:spPr>
          <a:xfrm>
            <a:off x="-317" y="742315"/>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algn="ctr" defTabSz="1828800" rtl="0" eaLnBrk="1"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案例二：产品知识库</a:t>
            </a:r>
            <a:endPar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5" name="- 以更安全、更高效的方式管控和登录各种类型的资产 -"/>
          <p:cNvSpPr txBox="1"/>
          <p:nvPr/>
        </p:nvSpPr>
        <p:spPr>
          <a:xfrm>
            <a:off x="-317" y="1479134"/>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https://kb.fit2cloud.com</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网站标签：知识库、用户协作、</a:t>
            </a:r>
            <a:r>
              <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AI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问答</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52041" y="2261711"/>
            <a:ext cx="7488000" cy="4212000"/>
          </a:xfrm>
          <a:prstGeom prst="rect">
            <a:avLst/>
          </a:prstGeom>
          <a:ln>
            <a:noFill/>
          </a:ln>
          <a:effectLst>
            <a:outerShdw blurRad="292100" dist="139700" dir="2700000" algn="tl" rotWithShape="0">
              <a:srgbClr val="333333">
                <a:alpha val="65000"/>
              </a:srgbClr>
            </a:outerShdw>
          </a:effectLst>
        </p:spPr>
      </p:pic>
      <p:sp>
        <p:nvSpPr>
          <p:cNvPr id="4" name="X-Pack 增强包"/>
          <p:cNvSpPr txBox="1"/>
          <p:nvPr/>
        </p:nvSpPr>
        <p:spPr>
          <a:xfrm>
            <a:off x="1" y="716915"/>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algn="ctr" defTabSz="1828800" rtl="0" eaLnBrk="1"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案例三：公司官网</a:t>
            </a:r>
            <a:endPar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5" name="- 以更安全、更高效的方式管控和登录各种类型的资产 -"/>
          <p:cNvSpPr txBox="1"/>
          <p:nvPr/>
        </p:nvSpPr>
        <p:spPr>
          <a:xfrm>
            <a:off x="1" y="1414364"/>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https://timecho.com/</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网站标签：公司官网、功能完善、美观大气</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52041" y="2319496"/>
            <a:ext cx="7488000" cy="4212000"/>
          </a:xfrm>
          <a:prstGeom prst="rect">
            <a:avLst/>
          </a:prstGeom>
          <a:ln>
            <a:noFill/>
          </a:ln>
          <a:effectLst>
            <a:outerShdw blurRad="292100" dist="139700" dir="2700000" algn="tl" rotWithShape="0">
              <a:srgbClr val="333333">
                <a:alpha val="65000"/>
              </a:srgbClr>
            </a:outerShdw>
          </a:effectLst>
        </p:spPr>
      </p:pic>
      <p:sp>
        <p:nvSpPr>
          <p:cNvPr id="2" name="X-Pack 增强包"/>
          <p:cNvSpPr txBox="1"/>
          <p:nvPr/>
        </p:nvSpPr>
        <p:spPr>
          <a:xfrm>
            <a:off x="1" y="742315"/>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algn="ctr" defTabSz="1828800" rtl="0" eaLnBrk="1"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案例四：公司博客</a:t>
            </a:r>
            <a:endPar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3" name="- 以更安全、更高效的方式管控和登录各种类型的资产 -"/>
          <p:cNvSpPr txBox="1"/>
          <p:nvPr/>
        </p:nvSpPr>
        <p:spPr>
          <a:xfrm>
            <a:off x="1" y="1401029"/>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https://blog.fit2cloud.com/</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网站标签：公司博客、多人协作、简洁实用</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52041" y="2133441"/>
            <a:ext cx="7488000" cy="4212000"/>
          </a:xfrm>
          <a:prstGeom prst="rect">
            <a:avLst/>
          </a:prstGeom>
          <a:ln>
            <a:noFill/>
          </a:ln>
          <a:effectLst>
            <a:outerShdw blurRad="292100" dist="139700" dir="2700000" algn="tl" rotWithShape="0">
              <a:srgbClr val="333333">
                <a:alpha val="65000"/>
              </a:srgbClr>
            </a:outerShdw>
          </a:effectLst>
        </p:spPr>
      </p:pic>
      <p:sp>
        <p:nvSpPr>
          <p:cNvPr id="2" name="X-Pack 增强包"/>
          <p:cNvSpPr txBox="1"/>
          <p:nvPr/>
        </p:nvSpPr>
        <p:spPr>
          <a:xfrm>
            <a:off x="1" y="742315"/>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algn="ctr" defTabSz="1828800" rtl="0" eaLnBrk="1" fontAlgn="auto" latinLnBrk="0" hangingPunct="0">
              <a:lnSpc>
                <a:spcPct val="100000"/>
              </a:lnSpc>
              <a:spcBef>
                <a:spcPts val="0"/>
              </a:spcBef>
              <a:spcAft>
                <a:spcPts val="0"/>
              </a:spcAft>
              <a:buClrTx/>
              <a:buSzTx/>
              <a:buFontTx/>
              <a:buNone/>
              <a:defRPr/>
            </a:pPr>
            <a:r>
              <a:rPr lang="zh-CN" altLang="en-US" sz="3000" kern="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案例五：个人博客</a:t>
            </a:r>
            <a:endPar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3" name="- 以更安全、更高效的方式管控和登录各种类型的资产 -"/>
          <p:cNvSpPr txBox="1"/>
          <p:nvPr/>
        </p:nvSpPr>
        <p:spPr>
          <a:xfrm>
            <a:off x="1" y="1354674"/>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https://liuzhihang.com/</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a:t>
            </a: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个人博客</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、炫酷前端、丰富的主题配置</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52041" y="2300446"/>
            <a:ext cx="7488000" cy="4212000"/>
          </a:xfrm>
          <a:prstGeom prst="rect">
            <a:avLst/>
          </a:prstGeom>
          <a:ln>
            <a:noFill/>
          </a:ln>
          <a:effectLst>
            <a:outerShdw blurRad="292100" dist="139700" dir="2700000" algn="tl" rotWithShape="0">
              <a:srgbClr val="333333">
                <a:alpha val="65000"/>
              </a:srgbClr>
            </a:outerShdw>
          </a:effectLst>
        </p:spPr>
      </p:pic>
      <p:sp>
        <p:nvSpPr>
          <p:cNvPr id="2" name="X-Pack 增强包"/>
          <p:cNvSpPr txBox="1"/>
          <p:nvPr/>
        </p:nvSpPr>
        <p:spPr>
          <a:xfrm>
            <a:off x="1" y="742315"/>
            <a:ext cx="12192000" cy="551815"/>
          </a:xfrm>
          <a:prstGeom prst="rect">
            <a:avLst/>
          </a:prstGeom>
          <a:ln w="12700">
            <a:miter lim="400000"/>
          </a:ln>
        </p:spPr>
        <p:txBody>
          <a:bodyPr wrap="square" tIns="45719" bIns="45719">
            <a:spAutoFit/>
          </a:bodyPr>
          <a:lstStyle>
            <a:lvl1pPr defTabSz="1828800">
              <a:defRPr sz="6000" b="1" u="none">
                <a:latin typeface="Helvetica"/>
                <a:ea typeface="Helvetica"/>
                <a:cs typeface="Helvetica"/>
                <a:sym typeface="Helvetica"/>
              </a:defRPr>
            </a:lvl1pPr>
          </a:lstStyle>
          <a:p>
            <a:pPr marL="0" marR="0" lvl="0" algn="ctr" defTabSz="1828800" rtl="0" eaLnBrk="1" fontAlgn="auto" latinLnBrk="0" hangingPunct="0">
              <a:lnSpc>
                <a:spcPct val="100000"/>
              </a:lnSpc>
              <a:spcBef>
                <a:spcPts val="0"/>
              </a:spcBef>
              <a:spcAft>
                <a:spcPts val="0"/>
              </a:spcAft>
              <a:buClrTx/>
              <a:buSzTx/>
              <a:buFontTx/>
              <a:buNone/>
              <a:defRPr/>
            </a:pPr>
            <a:r>
              <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案例六：产品文档</a:t>
            </a:r>
            <a:endParaRPr kumimoji="0" lang="zh-CN" altLang="en-US" sz="3000" b="1" i="0" u="none" strike="noStrike" kern="0" cap="none" spc="0" normalizeH="0" baseline="0" noProof="0" dirty="0">
              <a:ln>
                <a:noFill/>
              </a:ln>
              <a:solidFill>
                <a:srgbClr val="5E5E5E"/>
              </a:solidFill>
              <a:effectLst/>
              <a:uLnTx/>
              <a:uFillTx/>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3" name="- 以更安全、更高效的方式管控和登录各种类型的资产 -"/>
          <p:cNvSpPr txBox="1"/>
          <p:nvPr/>
        </p:nvSpPr>
        <p:spPr>
          <a:xfrm>
            <a:off x="1" y="1347689"/>
            <a:ext cx="12192000" cy="347980"/>
          </a:xfrm>
          <a:prstGeom prst="rect">
            <a:avLst/>
          </a:prstGeom>
          <a:ln w="12700">
            <a:miter lim="400000"/>
          </a:ln>
        </p:spPr>
        <p:txBody>
          <a:bodyPr wrap="square" lIns="35718" tIns="35718" rIns="35718" bIns="35718" anchor="ctr">
            <a:spAutoFit/>
          </a:bodyPr>
          <a:lstStyle>
            <a:lvl1pPr>
              <a:spcBef>
                <a:spcPts val="5900"/>
              </a:spcBef>
              <a:defRPr sz="3600" u="none"/>
            </a:lvl1pPr>
          </a:lstStyle>
          <a:p>
            <a:pPr marL="0" marR="0" lvl="0" indent="0" algn="ctr" defTabSz="821690" rtl="0" eaLnBrk="1" fontAlgn="auto" latinLnBrk="0" hangingPunct="0">
              <a:lnSpc>
                <a:spcPct val="100000"/>
              </a:lnSpc>
              <a:spcBef>
                <a:spcPts val="5900"/>
              </a:spcBef>
              <a:spcAft>
                <a:spcPts val="0"/>
              </a:spcAft>
              <a:buClrTx/>
              <a:buSzTx/>
              <a:buFontTx/>
              <a:buNone/>
              <a:defRPr/>
            </a:pP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地址：</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hlinkClick r:id="rId2"/>
              </a:rPr>
              <a:t>https://app-docs.halo.run/docs/docsme/</a:t>
            </a:r>
            <a:r>
              <a:rPr lang="en-US" altLang="zh-CN"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网站标签：</a:t>
            </a:r>
            <a:r>
              <a:rPr lang="zh-CN" altLang="en-US" sz="18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文档插件</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t>
            </a:r>
            <a:r>
              <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AI </a:t>
            </a:r>
            <a:r>
              <a:rPr kumimoji="0" lang="zh-CN" altLang="en-US"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问答、多语言、多版本</a:t>
            </a:r>
            <a:endParaRPr kumimoji="0" lang="en-US" altLang="zh-CN" sz="18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4572" y="628720"/>
            <a:ext cx="9429750" cy="706437"/>
          </a:xfrm>
          <a:noFill/>
        </p:spPr>
        <p:txBody>
          <a:bodyPr vert="horz" lIns="91440" tIns="45720" rIns="91440" bIns="45720" rtlCol="0" anchor="ctr">
            <a:normAutofit/>
          </a:bodyPr>
          <a:lstStyle/>
          <a:p>
            <a:r>
              <a:rPr lang="zh-CN" altLang="en-US" sz="3200" dirty="0">
                <a:latin typeface="阿里巴巴普惠体 3.0 105 Heavy" panose="00020600040101010101" pitchFamily="18" charset="-122"/>
                <a:ea typeface="阿里巴巴普惠体 3.0 105 Heavy" panose="00020600040101010101" pitchFamily="18" charset="-122"/>
                <a:cs typeface="阿里巴巴普惠体 3.0 55 Regular" panose="00020600040101010101" pitchFamily="18" charset="-122"/>
              </a:rPr>
              <a:t>实操演练</a:t>
            </a:r>
            <a:endParaRPr lang="zh-CN" altLang="en-US" sz="3200" dirty="0">
              <a:latin typeface="阿里巴巴普惠体 3.0 105 Heavy" panose="00020600040101010101" pitchFamily="18" charset="-122"/>
              <a:ea typeface="阿里巴巴普惠体 3.0 105 Heavy" panose="00020600040101010101" pitchFamily="18" charset="-122"/>
              <a:cs typeface="阿里巴巴普惠体 3.0 55 Regular" panose="00020600040101010101" pitchFamily="18" charset="-122"/>
            </a:endParaRPr>
          </a:p>
        </p:txBody>
      </p:sp>
      <p:sp>
        <p:nvSpPr>
          <p:cNvPr id="4" name="文本框 3"/>
          <p:cNvSpPr txBox="1"/>
          <p:nvPr/>
        </p:nvSpPr>
        <p:spPr>
          <a:xfrm>
            <a:off x="1501140" y="2129790"/>
            <a:ext cx="9461500" cy="2599055"/>
          </a:xfrm>
          <a:prstGeom prst="rect">
            <a:avLst/>
          </a:prstGeom>
          <a:noFill/>
        </p:spPr>
        <p:txBody>
          <a:bodyPr wrap="square" rtlCol="0">
            <a:noAutofit/>
          </a:bodyPr>
          <a:p>
            <a:pPr marL="342900" indent="-342900" algn="l">
              <a:lnSpc>
                <a:spcPct val="210000"/>
              </a:lnSpc>
              <a:buFont typeface="Wingdings" panose="05000000000000000000" charset="0"/>
              <a:buChar char="Ø"/>
            </a:pPr>
            <a:r>
              <a:rPr lang="en-US" altLang="zh-CN" sz="2800">
                <a:latin typeface="阿里巴巴普惠体" panose="00020600040101010101" charset="-122"/>
                <a:ea typeface="阿里巴巴普惠体" panose="00020600040101010101" charset="-122"/>
                <a:cs typeface="阿里巴巴普惠体" panose="00020600040101010101" charset="-122"/>
              </a:rPr>
              <a:t>1</a:t>
            </a:r>
            <a:r>
              <a:rPr lang="zh-CN" altLang="en-US" sz="2800">
                <a:latin typeface="阿里巴巴普惠体" panose="00020600040101010101" charset="-122"/>
                <a:ea typeface="阿里巴巴普惠体" panose="00020600040101010101" charset="-122"/>
                <a:cs typeface="阿里巴巴普惠体" panose="00020600040101010101" charset="-122"/>
              </a:rPr>
              <a:t>、在</a:t>
            </a:r>
            <a:r>
              <a:rPr lang="en-US" altLang="zh-CN" sz="2800">
                <a:latin typeface="阿里巴巴普惠体" panose="00020600040101010101" charset="-122"/>
                <a:ea typeface="阿里巴巴普惠体" panose="00020600040101010101" charset="-122"/>
                <a:cs typeface="阿里巴巴普惠体" panose="00020600040101010101" charset="-122"/>
              </a:rPr>
              <a:t>Halo</a:t>
            </a:r>
            <a:r>
              <a:rPr lang="zh-CN" altLang="en-US" sz="2800">
                <a:latin typeface="阿里巴巴普惠体" panose="00020600040101010101" charset="-122"/>
                <a:ea typeface="阿里巴巴普惠体" panose="00020600040101010101" charset="-122"/>
                <a:cs typeface="阿里巴巴普惠体" panose="00020600040101010101" charset="-122"/>
              </a:rPr>
              <a:t>当中安装应用市场。</a:t>
            </a:r>
            <a:endParaRPr lang="zh-CN" altLang="en-US" sz="2800">
              <a:latin typeface="阿里巴巴普惠体" panose="00020600040101010101" charset="-122"/>
              <a:ea typeface="阿里巴巴普惠体" panose="00020600040101010101" charset="-122"/>
              <a:cs typeface="阿里巴巴普惠体" panose="00020600040101010101" charset="-122"/>
            </a:endParaRPr>
          </a:p>
          <a:p>
            <a:pPr marL="342900" indent="-342900" algn="l">
              <a:lnSpc>
                <a:spcPct val="210000"/>
              </a:lnSpc>
              <a:buFont typeface="Wingdings" panose="05000000000000000000" charset="0"/>
              <a:buChar char="Ø"/>
            </a:pPr>
            <a:r>
              <a:rPr lang="en-US" altLang="zh-CN" sz="2800">
                <a:latin typeface="阿里巴巴普惠体" panose="00020600040101010101" charset="-122"/>
                <a:ea typeface="阿里巴巴普惠体" panose="00020600040101010101" charset="-122"/>
                <a:cs typeface="阿里巴巴普惠体" panose="00020600040101010101" charset="-122"/>
              </a:rPr>
              <a:t>2</a:t>
            </a:r>
            <a:r>
              <a:rPr lang="zh-CN" altLang="en-US" sz="2800">
                <a:latin typeface="阿里巴巴普惠体" panose="00020600040101010101" charset="-122"/>
                <a:ea typeface="阿里巴巴普惠体" panose="00020600040101010101" charset="-122"/>
                <a:cs typeface="阿里巴巴普惠体" panose="00020600040101010101" charset="-122"/>
              </a:rPr>
              <a:t>、选择自己喜欢的主题，搭建个人博客。</a:t>
            </a:r>
            <a:endParaRPr lang="zh-CN" altLang="en-US" sz="2800">
              <a:latin typeface="阿里巴巴普惠体" panose="00020600040101010101" charset="-122"/>
              <a:ea typeface="阿里巴巴普惠体" panose="00020600040101010101" charset="-122"/>
              <a:cs typeface="阿里巴巴普惠体" panose="0002060004010101010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258"/>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06</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692775" y="2525395"/>
            <a:ext cx="6217920" cy="96139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6000" spc="1200" dirty="0">
                <a:solidFill>
                  <a:srgbClr val="0E0BA4"/>
                </a:solidFill>
                <a:latin typeface="微软雅黑" panose="020B0503020204020204" charset="-122"/>
                <a:ea typeface="微软雅黑" panose="020B0503020204020204" charset="-122"/>
              </a:rPr>
              <a:t>练习作业</a:t>
            </a:r>
            <a:endParaRPr lang="zh-CN" altLang="en-US" sz="6000" spc="1200"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049"/>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4572" y="628720"/>
            <a:ext cx="9429750" cy="706437"/>
          </a:xfrm>
          <a:noFill/>
        </p:spPr>
        <p:txBody>
          <a:bodyPr vert="horz" lIns="91440" tIns="45720" rIns="91440" bIns="45720" rtlCol="0" anchor="ctr">
            <a:normAutofit/>
          </a:bodyPr>
          <a:lstStyle/>
          <a:p>
            <a:r>
              <a:rPr lang="zh-CN" altLang="en-US" sz="3200" dirty="0">
                <a:latin typeface="阿里巴巴普惠体 3.0 105 Heavy" panose="00020600040101010101" pitchFamily="18" charset="-122"/>
                <a:ea typeface="阿里巴巴普惠体 3.0 105 Heavy" panose="00020600040101010101" pitchFamily="18" charset="-122"/>
                <a:cs typeface="阿里巴巴普惠体 3.0 55 Regular" panose="00020600040101010101" pitchFamily="18" charset="-122"/>
              </a:rPr>
              <a:t>练习作业</a:t>
            </a:r>
            <a:endParaRPr lang="zh-CN" altLang="en-US" sz="3200" dirty="0">
              <a:latin typeface="阿里巴巴普惠体 3.0 105 Heavy" panose="00020600040101010101" pitchFamily="18" charset="-122"/>
              <a:ea typeface="阿里巴巴普惠体 3.0 105 Heavy" panose="00020600040101010101" pitchFamily="18" charset="-122"/>
              <a:cs typeface="阿里巴巴普惠体 3.0 55 Regular" panose="00020600040101010101" pitchFamily="18" charset="-122"/>
            </a:endParaRPr>
          </a:p>
        </p:txBody>
      </p:sp>
      <p:sp>
        <p:nvSpPr>
          <p:cNvPr id="3" name="文本框 2"/>
          <p:cNvSpPr txBox="1"/>
          <p:nvPr/>
        </p:nvSpPr>
        <p:spPr>
          <a:xfrm>
            <a:off x="2202815" y="2148840"/>
            <a:ext cx="7761605" cy="2805430"/>
          </a:xfrm>
          <a:prstGeom prst="rect">
            <a:avLst/>
          </a:prstGeom>
          <a:noFill/>
        </p:spPr>
        <p:txBody>
          <a:bodyPr wrap="square" rtlCol="0">
            <a:spAutoFit/>
          </a:bodyPr>
          <a:p>
            <a:pPr marL="342900" indent="-342900" algn="l">
              <a:lnSpc>
                <a:spcPct val="210000"/>
              </a:lnSpc>
              <a:buClrTx/>
              <a:buSzTx/>
              <a:buFont typeface="Wingdings" panose="05000000000000000000" charset="0"/>
              <a:buChar char="Ø"/>
            </a:pPr>
            <a:r>
              <a:rPr lang="zh-CN" altLang="en-US" sz="2800">
                <a:latin typeface="阿里巴巴普惠体" panose="00020600040101010101" charset="-122"/>
                <a:ea typeface="阿里巴巴普惠体" panose="00020600040101010101" charset="-122"/>
                <a:cs typeface="阿里巴巴普惠体" panose="00020600040101010101" charset="-122"/>
              </a:rPr>
              <a:t>1、总结Halo开源产品的核心功能。</a:t>
            </a:r>
            <a:endParaRPr lang="zh-CN" altLang="en-US" sz="2800">
              <a:latin typeface="阿里巴巴普惠体" panose="00020600040101010101" charset="-122"/>
              <a:ea typeface="阿里巴巴普惠体" panose="00020600040101010101" charset="-122"/>
              <a:cs typeface="阿里巴巴普惠体" panose="00020600040101010101" charset="-122"/>
            </a:endParaRPr>
          </a:p>
          <a:p>
            <a:pPr marL="342900" indent="-342900" algn="l">
              <a:lnSpc>
                <a:spcPct val="210000"/>
              </a:lnSpc>
              <a:buClrTx/>
              <a:buSzTx/>
              <a:buFont typeface="Wingdings" panose="05000000000000000000" charset="0"/>
              <a:buChar char="Ø"/>
            </a:pPr>
            <a:r>
              <a:rPr lang="zh-CN" altLang="en-US" sz="2800">
                <a:latin typeface="阿里巴巴普惠体" panose="00020600040101010101" charset="-122"/>
                <a:ea typeface="阿里巴巴普惠体" panose="00020600040101010101" charset="-122"/>
                <a:cs typeface="阿里巴巴普惠体" panose="00020600040101010101" charset="-122"/>
              </a:rPr>
              <a:t>2、完成Halo的安装部署。</a:t>
            </a:r>
            <a:endParaRPr lang="zh-CN" altLang="en-US" sz="2800">
              <a:latin typeface="阿里巴巴普惠体" panose="00020600040101010101" charset="-122"/>
              <a:ea typeface="阿里巴巴普惠体" panose="00020600040101010101" charset="-122"/>
              <a:cs typeface="阿里巴巴普惠体" panose="00020600040101010101" charset="-122"/>
            </a:endParaRPr>
          </a:p>
          <a:p>
            <a:pPr marL="342900" indent="-342900" algn="l">
              <a:lnSpc>
                <a:spcPct val="210000"/>
              </a:lnSpc>
              <a:buClrTx/>
              <a:buSzTx/>
              <a:buFont typeface="Wingdings" panose="05000000000000000000" charset="0"/>
              <a:buChar char="Ø"/>
            </a:pPr>
            <a:r>
              <a:rPr lang="zh-CN" altLang="en-US" sz="2800">
                <a:latin typeface="阿里巴巴普惠体" panose="00020600040101010101" charset="-122"/>
                <a:ea typeface="阿里巴巴普惠体" panose="00020600040101010101" charset="-122"/>
                <a:cs typeface="阿里巴巴普惠体" panose="00020600040101010101" charset="-122"/>
              </a:rPr>
              <a:t>3、完成个人博客搭建。</a:t>
            </a:r>
            <a:endParaRPr lang="zh-CN" altLang="en-US" sz="2800">
              <a:latin typeface="阿里巴巴普惠体" panose="00020600040101010101" charset="-122"/>
              <a:ea typeface="阿里巴巴普惠体" panose="00020600040101010101" charset="-122"/>
              <a:cs typeface="阿里巴巴普惠体" panose="00020600040101010101" charset="-122"/>
            </a:endParaRPr>
          </a:p>
        </p:txBody>
      </p:sp>
      <p:sp>
        <p:nvSpPr>
          <p:cNvPr id="5" name="文本框 4"/>
          <p:cNvSpPr txBox="1"/>
          <p:nvPr/>
        </p:nvSpPr>
        <p:spPr>
          <a:xfrm>
            <a:off x="2014855" y="5767705"/>
            <a:ext cx="8172450" cy="368300"/>
          </a:xfrm>
          <a:prstGeom prst="rect">
            <a:avLst/>
          </a:prstGeom>
          <a:noFill/>
        </p:spPr>
        <p:txBody>
          <a:bodyPr wrap="square" rtlCol="0">
            <a:spAutoFit/>
          </a:bodyPr>
          <a:p>
            <a:r>
              <a:rPr lang="zh-CN" altLang="en-US">
                <a:latin typeface="阿里巴巴普惠体" panose="00020600040101010101" charset="-122"/>
                <a:ea typeface="阿里巴巴普惠体" panose="00020600040101010101" charset="-122"/>
                <a:cs typeface="阿里巴巴普惠体" panose="00020600040101010101" charset="-122"/>
              </a:rPr>
              <a:t>作业提交地址：</a:t>
            </a:r>
            <a:r>
              <a:rPr lang="zh-CN" altLang="en-US">
                <a:latin typeface="阿里巴巴普惠体" panose="00020600040101010101" charset="-122"/>
                <a:ea typeface="阿里巴巴普惠体" panose="00020600040101010101" charset="-122"/>
                <a:cs typeface="阿里巴巴普惠体" panose="00020600040101010101" charset="-122"/>
                <a:hlinkClick r:id="rId1" action="ppaction://hlinkfile"/>
              </a:rPr>
              <a:t>https://github.com/fit2cloud-edu/SANDA-UNIVERSITY</a:t>
            </a:r>
            <a:endParaRPr lang="zh-CN" altLang="en-US">
              <a:latin typeface="阿里巴巴普惠体" panose="00020600040101010101" charset="-122"/>
              <a:ea typeface="阿里巴巴普惠体" panose="00020600040101010101" charset="-122"/>
              <a:cs typeface="阿里巴巴普惠体"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783"/>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01</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692775" y="2525395"/>
            <a:ext cx="6250940" cy="86868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en-US" altLang="zh-CN" sz="5400" spc="1200" dirty="0">
                <a:solidFill>
                  <a:srgbClr val="0E0BA4"/>
                </a:solidFill>
                <a:latin typeface="微软雅黑" panose="020B0503020204020204" charset="-122"/>
                <a:ea typeface="微软雅黑" panose="020B0503020204020204" charset="-122"/>
              </a:rPr>
              <a:t>Halo</a:t>
            </a:r>
            <a:r>
              <a:rPr lang="zh-CN" altLang="en-US" sz="5400" spc="1200" dirty="0">
                <a:solidFill>
                  <a:srgbClr val="0E0BA4"/>
                </a:solidFill>
                <a:latin typeface="微软雅黑" panose="020B0503020204020204" charset="-122"/>
                <a:ea typeface="微软雅黑" panose="020B0503020204020204" charset="-122"/>
              </a:rPr>
              <a:t>开源项目</a:t>
            </a:r>
            <a:endParaRPr lang="zh-CN" altLang="en-US" sz="5400" spc="1200" dirty="0">
              <a:solidFill>
                <a:srgbClr val="0E0BA4"/>
              </a:solidFill>
              <a:latin typeface="微软雅黑" panose="020B0503020204020204" charset="-122"/>
              <a:ea typeface="微软雅黑" panose="020B0503020204020204" charset="-122"/>
            </a:endParaRPr>
          </a:p>
        </p:txBody>
      </p:sp>
      <p:sp>
        <p:nvSpPr>
          <p:cNvPr id="30"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0E0BA4"/>
              </a:solidFill>
            </a:endParaRPr>
          </a:p>
        </p:txBody>
      </p:sp>
      <p:sp>
        <p:nvSpPr>
          <p:cNvPr id="54"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5"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6"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7" name="TextBox 7"/>
          <p:cNvSpPr txBox="1"/>
          <p:nvPr/>
        </p:nvSpPr>
        <p:spPr>
          <a:xfrm>
            <a:off x="6124368"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了解开源</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8" name="TextBox 7"/>
          <p:cNvSpPr txBox="1"/>
          <p:nvPr/>
        </p:nvSpPr>
        <p:spPr>
          <a:xfrm>
            <a:off x="6124368"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会用开源</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9" name="TextBox 7"/>
          <p:cNvSpPr txBox="1"/>
          <p:nvPr/>
        </p:nvSpPr>
        <p:spPr>
          <a:xfrm>
            <a:off x="8070892"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拥抱开源</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60" name="TextBox 7"/>
          <p:cNvSpPr txBox="1"/>
          <p:nvPr/>
        </p:nvSpPr>
        <p:spPr>
          <a:xfrm>
            <a:off x="8070892"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参与开源</a:t>
            </a:r>
            <a:endParaRPr lang="zh-CN" altLang="en-US" sz="1800" b="0" spc="225"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4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950"/>
                            </p:stCondLst>
                            <p:childTnLst>
                              <p:par>
                                <p:cTn id="21" presetID="2" presetClass="entr" presetSubtype="6" decel="5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1+#ppt_w/2"/>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1+#ppt_w/2"/>
                                          </p:val>
                                        </p:tav>
                                        <p:tav tm="100000">
                                          <p:val>
                                            <p:strVal val="#ppt_x"/>
                                          </p:val>
                                        </p:tav>
                                      </p:tavLst>
                                    </p:anim>
                                    <p:anim calcmode="lin" valueType="num">
                                      <p:cBhvr additive="base">
                                        <p:cTn id="28" dur="75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750" fill="hold"/>
                                        <p:tgtEl>
                                          <p:spTgt spid="55"/>
                                        </p:tgtEl>
                                        <p:attrNameLst>
                                          <p:attrName>ppt_x</p:attrName>
                                        </p:attrNameLst>
                                      </p:cBhvr>
                                      <p:tavLst>
                                        <p:tav tm="0">
                                          <p:val>
                                            <p:strVal val="1+#ppt_w/2"/>
                                          </p:val>
                                        </p:tav>
                                        <p:tav tm="100000">
                                          <p:val>
                                            <p:strVal val="#ppt_x"/>
                                          </p:val>
                                        </p:tav>
                                      </p:tavLst>
                                    </p:anim>
                                    <p:anim calcmode="lin" valueType="num">
                                      <p:cBhvr additive="base">
                                        <p:cTn id="32" dur="75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750" fill="hold"/>
                                        <p:tgtEl>
                                          <p:spTgt spid="56"/>
                                        </p:tgtEl>
                                        <p:attrNameLst>
                                          <p:attrName>ppt_x</p:attrName>
                                        </p:attrNameLst>
                                      </p:cBhvr>
                                      <p:tavLst>
                                        <p:tav tm="0">
                                          <p:val>
                                            <p:strVal val="1+#ppt_w/2"/>
                                          </p:val>
                                        </p:tav>
                                        <p:tav tm="100000">
                                          <p:val>
                                            <p:strVal val="#ppt_x"/>
                                          </p:val>
                                        </p:tav>
                                      </p:tavLst>
                                    </p:anim>
                                    <p:anim calcmode="lin" valueType="num">
                                      <p:cBhvr additive="base">
                                        <p:cTn id="36" dur="750" fill="hold"/>
                                        <p:tgtEl>
                                          <p:spTgt spid="56"/>
                                        </p:tgtEl>
                                        <p:attrNameLst>
                                          <p:attrName>ppt_y</p:attrName>
                                        </p:attrNameLst>
                                      </p:cBhvr>
                                      <p:tavLst>
                                        <p:tav tm="0">
                                          <p:val>
                                            <p:strVal val="1+#ppt_h/2"/>
                                          </p:val>
                                        </p:tav>
                                        <p:tav tm="100000">
                                          <p:val>
                                            <p:strVal val="#ppt_y"/>
                                          </p:val>
                                        </p:tav>
                                      </p:tavLst>
                                    </p:anim>
                                  </p:childTnLst>
                                </p:cTn>
                              </p:par>
                            </p:childTnLst>
                          </p:cTn>
                        </p:par>
                        <p:par>
                          <p:cTn id="37" fill="hold">
                            <p:stCondLst>
                              <p:cond delay="395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54" grpId="0" animBg="1"/>
      <p:bldP spid="55" grpId="0" animBg="1"/>
      <p:bldP spid="56" grpId="0" animBg="1"/>
      <p:bldP spid="57" grpId="0"/>
      <p:bldP spid="58" grpId="0"/>
      <p:bldP spid="59" grpId="0"/>
      <p:bldP spid="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8271603" y="2217715"/>
            <a:ext cx="2422569" cy="2422569"/>
          </a:xfrm>
          <a:prstGeom prst="rect">
            <a:avLst/>
          </a:prstGeom>
        </p:spPr>
      </p:pic>
      <p:sp>
        <p:nvSpPr>
          <p:cNvPr id="8" name="文本框 7"/>
          <p:cNvSpPr txBox="1"/>
          <p:nvPr/>
        </p:nvSpPr>
        <p:spPr>
          <a:xfrm>
            <a:off x="1164582" y="2678935"/>
            <a:ext cx="6669019" cy="1200329"/>
          </a:xfrm>
          <a:prstGeom prst="rect">
            <a:avLst/>
          </a:prstGeom>
          <a:noFill/>
        </p:spPr>
        <p:txBody>
          <a:bodyPr wrap="square">
            <a:spAutoFit/>
          </a:bodyPr>
          <a:lstStyle/>
          <a:p>
            <a:pPr algn="dist" hangingPunct="0"/>
            <a:r>
              <a:rPr lang="zh-CN" altLang="en-US" sz="7200" b="1" kern="0" dirty="0">
                <a:solidFill>
                  <a:schemeClr val="bg1"/>
                </a:solidFill>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rPr>
              <a:t>感谢聆听！</a:t>
            </a:r>
            <a:endParaRPr lang="zh-CN" altLang="en-US" sz="7200" b="1" kern="0" dirty="0">
              <a:solidFill>
                <a:schemeClr val="bg1"/>
              </a:solidFill>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sym typeface="阿里巴巴普惠体 3.0 65 Medium" panose="00020600040101010101" pitchFamily="18" charset="-122"/>
            </a:endParaRPr>
          </a:p>
        </p:txBody>
      </p:sp>
      <p:sp>
        <p:nvSpPr>
          <p:cNvPr id="9" name="文本框 8"/>
          <p:cNvSpPr txBox="1"/>
          <p:nvPr/>
        </p:nvSpPr>
        <p:spPr>
          <a:xfrm>
            <a:off x="8106389" y="4640284"/>
            <a:ext cx="2752995" cy="461665"/>
          </a:xfrm>
          <a:prstGeom prst="rect">
            <a:avLst/>
          </a:prstGeom>
          <a:noFill/>
        </p:spPr>
        <p:txBody>
          <a:bodyPr wrap="square">
            <a:spAutoFit/>
          </a:bodyPr>
          <a:lstStyle/>
          <a:p>
            <a:pPr algn="ctr" hangingPunct="0"/>
            <a:r>
              <a:rPr lang="zh-CN" altLang="en-US" sz="2400" kern="0" dirty="0">
                <a:solidFill>
                  <a:schemeClr val="bg1"/>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扫码关注我们</a:t>
            </a:r>
            <a:endParaRPr lang="zh-CN" altLang="en-US" sz="2400" kern="0" dirty="0">
              <a:solidFill>
                <a:schemeClr val="bg1"/>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11" name="文本框 10"/>
          <p:cNvSpPr txBox="1"/>
          <p:nvPr/>
        </p:nvSpPr>
        <p:spPr>
          <a:xfrm>
            <a:off x="1264790" y="3879264"/>
            <a:ext cx="5587702" cy="461665"/>
          </a:xfrm>
          <a:prstGeom prst="rect">
            <a:avLst/>
          </a:prstGeom>
          <a:noFill/>
        </p:spPr>
        <p:txBody>
          <a:bodyPr wrap="square">
            <a:spAutoFit/>
          </a:bodyPr>
          <a:lstStyle/>
          <a:p>
            <a:pPr algn="dist"/>
            <a:r>
              <a:rPr lang="zh-CN" altLang="en-US" sz="2400" b="1" dirty="0">
                <a:solidFill>
                  <a:schemeClr val="bg1"/>
                </a:solidFill>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开源育人，共创数字梦想！</a:t>
            </a:r>
            <a:endParaRPr lang="zh-CN" altLang="en-US" sz="2400" b="1" dirty="0">
              <a:solidFill>
                <a:schemeClr val="bg1"/>
              </a:solidFill>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611187" y="590208"/>
            <a:ext cx="10969625" cy="706437"/>
          </a:xfrm>
        </p:spPr>
        <p:txBody>
          <a:bodyPr>
            <a:normAutofit/>
          </a:bodyPr>
          <a:lstStyle/>
          <a:p>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Halo</a:t>
            </a:r>
            <a:r>
              <a:rPr lang="zh-CN" altLang="en-US"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是谁？</a:t>
            </a:r>
            <a:endParaRPr lang="zh-CN" altLang="en-US"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2" name="文本框 1"/>
          <p:cNvSpPr txBox="1"/>
          <p:nvPr/>
        </p:nvSpPr>
        <p:spPr>
          <a:xfrm>
            <a:off x="0" y="1098550"/>
            <a:ext cx="12192635" cy="491490"/>
          </a:xfrm>
          <a:prstGeom prst="rect">
            <a:avLst/>
          </a:prstGeom>
          <a:noFill/>
        </p:spPr>
        <p:txBody>
          <a:bodyPr wrap="square" rtlCol="0">
            <a:noAutofit/>
          </a:bodyPr>
          <a:p>
            <a:pPr algn="ctr"/>
            <a:r>
              <a:rPr lang="zh-CN" altLang="en-US" sz="24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强大易用的开源建站工具</a:t>
            </a:r>
            <a:endParaRPr lang="zh-CN" altLang="en-US" sz="24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315" name="Star"/>
          <p:cNvSpPr txBox="1"/>
          <p:nvPr>
            <p:custDataLst>
              <p:tags r:id="rId1"/>
            </p:custDataLst>
          </p:nvPr>
        </p:nvSpPr>
        <p:spPr>
          <a:xfrm>
            <a:off x="1979930" y="3638252"/>
            <a:ext cx="1381857" cy="501459"/>
          </a:xfrm>
          <a:prstGeom prst="rect">
            <a:avLst/>
          </a:prstGeom>
          <a:ln w="12700">
            <a:miter lim="400000"/>
          </a:ln>
        </p:spPr>
        <p:txBody>
          <a:bodyPr wrap="square" tIns="91439" bIns="91439">
            <a:noAutofit/>
          </a:bodyPr>
          <a:lstStyle>
            <a:lvl1pPr algn="l" defTabSz="1828800">
              <a:defRPr sz="36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Star</a:t>
            </a:r>
            <a:r>
              <a:rPr kumimoji="0" lang="zh-CN" altLang="en-US"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数</a:t>
            </a:r>
            <a:endParaRPr kumimoji="0" lang="zh-CN" altLang="en-US"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3" name="图片 2" descr="star-history-2024923"/>
          <p:cNvPicPr>
            <a:picLocks noChangeAspect="1"/>
          </p:cNvPicPr>
          <p:nvPr>
            <p:custDataLst>
              <p:tags r:id="rId2"/>
            </p:custDataLst>
          </p:nvPr>
        </p:nvPicPr>
        <p:blipFill>
          <a:blip r:embed="rId3"/>
          <a:stretch>
            <a:fillRect/>
          </a:stretch>
        </p:blipFill>
        <p:spPr>
          <a:xfrm>
            <a:off x="6309995" y="2480945"/>
            <a:ext cx="5270500" cy="3763645"/>
          </a:xfrm>
          <a:prstGeom prst="rect">
            <a:avLst/>
          </a:prstGeom>
        </p:spPr>
      </p:pic>
      <p:sp>
        <p:nvSpPr>
          <p:cNvPr id="318" name="100+ Contributors"/>
          <p:cNvSpPr txBox="1"/>
          <p:nvPr>
            <p:custDataLst>
              <p:tags r:id="rId4"/>
            </p:custDataLst>
          </p:nvPr>
        </p:nvSpPr>
        <p:spPr>
          <a:xfrm>
            <a:off x="1979930" y="4380063"/>
            <a:ext cx="1161590" cy="602554"/>
          </a:xfrm>
          <a:prstGeom prst="rect">
            <a:avLst/>
          </a:prstGeom>
          <a:ln w="12700">
            <a:miter lim="400000"/>
          </a:ln>
        </p:spPr>
        <p:txBody>
          <a:bodyPr wrap="square" tIns="91439" bIns="91439">
            <a:noAutofit/>
          </a:bodyPr>
          <a:lstStyle>
            <a:lvl1pPr algn="l" defTabSz="1828800">
              <a:defRPr sz="32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月下载</a:t>
            </a:r>
            <a:r>
              <a:rPr kumimoji="0" lang="en-US" altLang="zh-CN" sz="20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 </a:t>
            </a:r>
            <a:endParaRPr kumimoji="0" lang="en-US" altLang="zh-CN" sz="20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317" name="22,700+"/>
          <p:cNvSpPr txBox="1"/>
          <p:nvPr>
            <p:custDataLst>
              <p:tags r:id="rId5"/>
            </p:custDataLst>
          </p:nvPr>
        </p:nvSpPr>
        <p:spPr>
          <a:xfrm>
            <a:off x="3386558" y="3687796"/>
            <a:ext cx="1340347" cy="465305"/>
          </a:xfrm>
          <a:prstGeom prst="rect">
            <a:avLst/>
          </a:prstGeom>
          <a:ln w="12700">
            <a:miter lim="400000"/>
          </a:ln>
        </p:spPr>
        <p:txBody>
          <a:bodyPr wrap="square" tIns="91439" bIns="91439">
            <a:noAutofit/>
          </a:bodyPr>
          <a:lstStyle>
            <a:lvl1pPr algn="l" defTabSz="1828800">
              <a:defRPr sz="36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lang="en-US" sz="2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32</a:t>
            </a:r>
            <a:r>
              <a:rPr kumimoji="0"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a:t>
            </a:r>
            <a:r>
              <a:rPr lang="en-US" sz="2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0</a:t>
            </a:r>
            <a:r>
              <a:rPr kumimoji="0"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00+</a:t>
            </a:r>
            <a:endParaRPr kumimoji="0"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325" name="已粘贴的图像.png" descr="已粘贴的图像.png"/>
          <p:cNvPicPr>
            <a:picLocks noChangeAspect="1"/>
          </p:cNvPicPr>
          <p:nvPr>
            <p:custDataLst>
              <p:tags r:id="rId6"/>
            </p:custDataLst>
          </p:nvPr>
        </p:nvPicPr>
        <p:blipFill>
          <a:blip r:embed="rId7"/>
          <a:stretch>
            <a:fillRect/>
          </a:stretch>
        </p:blipFill>
        <p:spPr>
          <a:xfrm>
            <a:off x="2353945" y="2187575"/>
            <a:ext cx="1169670" cy="994410"/>
          </a:xfrm>
          <a:prstGeom prst="rect">
            <a:avLst/>
          </a:prstGeom>
          <a:ln w="12700">
            <a:miter lim="400000"/>
            <a:headEnd/>
            <a:tailEnd/>
          </a:ln>
        </p:spPr>
      </p:pic>
      <p:pic>
        <p:nvPicPr>
          <p:cNvPr id="6" name="图形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2835" y="4384675"/>
            <a:ext cx="464185" cy="464185"/>
          </a:xfrm>
          <a:prstGeom prst="rect">
            <a:avLst/>
          </a:prstGeom>
        </p:spPr>
      </p:pic>
      <p:pic>
        <p:nvPicPr>
          <p:cNvPr id="8" name="图形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2360" y="3684905"/>
            <a:ext cx="387985" cy="387985"/>
          </a:xfrm>
          <a:prstGeom prst="rect">
            <a:avLst/>
          </a:prstGeom>
        </p:spPr>
      </p:pic>
      <p:sp>
        <p:nvSpPr>
          <p:cNvPr id="5" name="文本框 4"/>
          <p:cNvSpPr txBox="1"/>
          <p:nvPr>
            <p:custDataLst>
              <p:tags r:id="rId12"/>
            </p:custDataLst>
          </p:nvPr>
        </p:nvSpPr>
        <p:spPr>
          <a:xfrm>
            <a:off x="1979930" y="5247740"/>
            <a:ext cx="1161590" cy="460375"/>
          </a:xfrm>
          <a:prstGeom prst="rect">
            <a:avLst/>
          </a:prstGeom>
          <a:noFill/>
        </p:spPr>
        <p:txBody>
          <a:bodyPr wrap="square" rtlCol="0">
            <a:spAutoFit/>
          </a:bodyPr>
          <a:p>
            <a:r>
              <a:rPr lang="zh-CN" altLang="en-US" sz="2400" b="1"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rPr>
              <a:t>贡献者</a:t>
            </a:r>
            <a:endParaRPr lang="zh-CN" altLang="en-US" sz="2400" b="1"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endParaRPr>
          </a:p>
        </p:txBody>
      </p:sp>
      <p:sp>
        <p:nvSpPr>
          <p:cNvPr id="7" name="文本框 6"/>
          <p:cNvSpPr txBox="1"/>
          <p:nvPr>
            <p:custDataLst>
              <p:tags r:id="rId13"/>
            </p:custDataLst>
          </p:nvPr>
        </p:nvSpPr>
        <p:spPr>
          <a:xfrm>
            <a:off x="1979930" y="5876290"/>
            <a:ext cx="1101725" cy="460375"/>
          </a:xfrm>
          <a:prstGeom prst="rect">
            <a:avLst/>
          </a:prstGeom>
          <a:noFill/>
        </p:spPr>
        <p:txBody>
          <a:bodyPr wrap="square" rtlCol="0">
            <a:spAutoFit/>
          </a:bodyPr>
          <a:p>
            <a:pPr algn="l">
              <a:buClrTx/>
              <a:buSzTx/>
              <a:buFontTx/>
            </a:pPr>
            <a:r>
              <a:rPr lang="zh-CN" altLang="en-US" sz="2400" b="1"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rPr>
              <a:t>已发版</a:t>
            </a:r>
            <a:endParaRPr lang="zh-CN" altLang="en-US" sz="2400" b="1"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endParaRPr>
          </a:p>
        </p:txBody>
      </p:sp>
      <p:sp>
        <p:nvSpPr>
          <p:cNvPr id="10" name="100+ Contributors"/>
          <p:cNvSpPr txBox="1"/>
          <p:nvPr>
            <p:custDataLst>
              <p:tags r:id="rId14"/>
            </p:custDataLst>
          </p:nvPr>
        </p:nvSpPr>
        <p:spPr>
          <a:xfrm>
            <a:off x="3386558" y="4337215"/>
            <a:ext cx="1341017" cy="486060"/>
          </a:xfrm>
          <a:prstGeom prst="rect">
            <a:avLst/>
          </a:prstGeom>
          <a:ln w="12700">
            <a:miter lim="400000"/>
          </a:ln>
        </p:spPr>
        <p:txBody>
          <a:bodyPr wrap="square" tIns="91439" bIns="91439">
            <a:noAutofit/>
          </a:bodyPr>
          <a:lstStyle>
            <a:lvl1pPr algn="l" defTabSz="1828800">
              <a:defRPr sz="32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lang="en-US" altLang="zh-CN" sz="2400" kern="0" dirty="0">
                <a:solidFill>
                  <a:srgbClr val="5E5E5E"/>
                </a:solidFill>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40,0</a:t>
            </a:r>
            <a:r>
              <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00+ </a:t>
            </a:r>
            <a:endPar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11" name="100+ Contributors"/>
          <p:cNvSpPr txBox="1"/>
          <p:nvPr>
            <p:custDataLst>
              <p:tags r:id="rId15"/>
            </p:custDataLst>
          </p:nvPr>
        </p:nvSpPr>
        <p:spPr>
          <a:xfrm>
            <a:off x="3361787" y="5164052"/>
            <a:ext cx="1341017" cy="486060"/>
          </a:xfrm>
          <a:prstGeom prst="rect">
            <a:avLst/>
          </a:prstGeom>
          <a:ln w="12700">
            <a:miter lim="400000"/>
          </a:ln>
        </p:spPr>
        <p:txBody>
          <a:bodyPr wrap="square" tIns="91439" bIns="91439">
            <a:noAutofit/>
          </a:bodyPr>
          <a:lstStyle>
            <a:lvl1pPr algn="l" defTabSz="1828800">
              <a:defRPr sz="32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300+ </a:t>
            </a:r>
            <a:endPar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13" name="100+ Contributors"/>
          <p:cNvSpPr txBox="1"/>
          <p:nvPr>
            <p:custDataLst>
              <p:tags r:id="rId16"/>
            </p:custDataLst>
          </p:nvPr>
        </p:nvSpPr>
        <p:spPr>
          <a:xfrm>
            <a:off x="3314065" y="5783580"/>
            <a:ext cx="1271905" cy="461010"/>
          </a:xfrm>
          <a:prstGeom prst="rect">
            <a:avLst/>
          </a:prstGeom>
          <a:ln w="12700">
            <a:miter lim="400000"/>
          </a:ln>
        </p:spPr>
        <p:txBody>
          <a:bodyPr wrap="square" tIns="91439" bIns="91439">
            <a:noAutofit/>
          </a:bodyPr>
          <a:lstStyle>
            <a:lvl1pPr algn="l" defTabSz="1828800">
              <a:defRPr sz="3200" b="1" u="none">
                <a:latin typeface="Calibri" panose="020F0502020204030204"/>
                <a:ea typeface="Calibri" panose="020F0502020204030204"/>
                <a:cs typeface="Calibri" panose="020F0502020204030204"/>
                <a:sym typeface="Calibri" panose="020F0502020204030204"/>
              </a:defRPr>
            </a:lvl1pPr>
          </a:lstStyle>
          <a:p>
            <a:pPr marL="0" marR="0" lvl="0" indent="0" algn="l" defTabSz="1828800" rtl="0" eaLnBrk="1"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128 </a:t>
            </a:r>
            <a:endParaRPr kumimoji="0" lang="en-US" altLang="zh-CN" sz="2400" b="1"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pic>
        <p:nvPicPr>
          <p:cNvPr id="14" name="图片 13" descr="人员"/>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4105" y="5160645"/>
            <a:ext cx="464400" cy="464400"/>
          </a:xfrm>
          <a:prstGeom prst="rect">
            <a:avLst/>
          </a:prstGeom>
        </p:spPr>
      </p:pic>
      <p:pic>
        <p:nvPicPr>
          <p:cNvPr id="16" name="图片 15" descr="产品发布"/>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7280" y="5876290"/>
            <a:ext cx="464400" cy="464400"/>
          </a:xfrm>
          <a:prstGeom prst="rect">
            <a:avLst/>
          </a:prstGeom>
        </p:spPr>
      </p:pic>
      <p:sp>
        <p:nvSpPr>
          <p:cNvPr id="18" name="文本框 17"/>
          <p:cNvSpPr txBox="1"/>
          <p:nvPr/>
        </p:nvSpPr>
        <p:spPr>
          <a:xfrm>
            <a:off x="9525" y="1609725"/>
            <a:ext cx="12170410" cy="508000"/>
          </a:xfrm>
          <a:prstGeom prst="rect">
            <a:avLst/>
          </a:prstGeom>
          <a:noFill/>
        </p:spPr>
        <p:txBody>
          <a:bodyPr wrap="square" rtlCol="0">
            <a:noAutofit/>
          </a:bodyPr>
          <a:p>
            <a:pPr marR="0" lvl="0" indent="457200" defTabSz="821690" rtl="0" fontAlgn="auto" hangingPunct="0">
              <a:lnSpc>
                <a:spcPct val="100000"/>
              </a:lnSpc>
              <a:spcBef>
                <a:spcPts val="3000"/>
              </a:spcBef>
              <a:spcAft>
                <a:spcPts val="0"/>
              </a:spcAft>
              <a:buClrTx/>
              <a:buSzTx/>
              <a:buFontTx/>
              <a:buNone/>
              <a:defRPr/>
            </a:pPr>
            <a:r>
              <a:rPr lang="en-US" altLang="zh-CN" sz="14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 </a:t>
            </a:r>
            <a:r>
              <a:rPr lang="zh-CN" altLang="en-US" sz="14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作为一款强大易用的开源建站工具，配合上不同的模板与插件，可以很好地帮助你构建任何想要的站点。它可以是公司的官方网站，可以是个人博客，也可以是团队共享的知识库，或是一个论坛、一个商城。</a:t>
            </a:r>
            <a:endParaRPr kumimoji="0" lang="en-US" altLang="zh-CN" sz="14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p:txBody>
      </p:sp>
      <p:sp>
        <p:nvSpPr>
          <p:cNvPr id="21" name="文本框 20"/>
          <p:cNvSpPr txBox="1"/>
          <p:nvPr/>
        </p:nvSpPr>
        <p:spPr>
          <a:xfrm>
            <a:off x="6309995" y="6384290"/>
            <a:ext cx="5821045" cy="337185"/>
          </a:xfrm>
          <a:prstGeom prst="rect">
            <a:avLst/>
          </a:prstGeom>
          <a:noFill/>
        </p:spPr>
        <p:txBody>
          <a:bodyPr wrap="square" rtlCol="0">
            <a:spAutoFit/>
          </a:bodyPr>
          <a:p>
            <a:r>
              <a:rPr lang="en-US" altLang="zh-CN" sz="1600">
                <a:latin typeface="阿里巴巴普惠体" panose="00020600040101010101" charset="-122"/>
                <a:ea typeface="阿里巴巴普惠体" panose="00020600040101010101" charset="-122"/>
                <a:cs typeface="阿里巴巴普惠体" panose="00020600040101010101" charset="-122"/>
              </a:rPr>
              <a:t>github</a:t>
            </a:r>
            <a:r>
              <a:rPr lang="zh-CN" altLang="en-US" sz="1600">
                <a:latin typeface="阿里巴巴普惠体" panose="00020600040101010101" charset="-122"/>
                <a:ea typeface="阿里巴巴普惠体" panose="00020600040101010101" charset="-122"/>
                <a:cs typeface="阿里巴巴普惠体" panose="00020600040101010101" charset="-122"/>
              </a:rPr>
              <a:t>项目地址：</a:t>
            </a:r>
            <a:r>
              <a:rPr lang="zh-CN" altLang="en-US" sz="1600">
                <a:latin typeface="阿里巴巴普惠体" panose="00020600040101010101" charset="-122"/>
                <a:ea typeface="阿里巴巴普惠体" panose="00020600040101010101" charset="-122"/>
                <a:cs typeface="阿里巴巴普惠体" panose="00020600040101010101" charset="-122"/>
                <a:hlinkClick r:id="rId21" action="ppaction://hlinkfile"/>
              </a:rPr>
              <a:t>https://github.com/halo-dev/halo</a:t>
            </a:r>
            <a:endParaRPr lang="zh-CN" altLang="en-US" sz="1600">
              <a:latin typeface="阿里巴巴普惠体" panose="00020600040101010101" charset="-122"/>
              <a:ea typeface="阿里巴巴普惠体" panose="00020600040101010101" charset="-122"/>
              <a:cs typeface="阿里巴巴普惠体" panose="00020600040101010101" charset="-122"/>
              <a:hlinkClick r:id="rId21" action="ppaction://hlinkfile"/>
            </a:endParaRPr>
          </a:p>
        </p:txBody>
      </p:sp>
    </p:spTree>
    <p:custDataLst>
      <p:tags r:id="rId2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522209" y="2163247"/>
            <a:ext cx="2416442" cy="2726466"/>
            <a:chOff x="1184011" y="4337050"/>
            <a:chExt cx="983554" cy="1109742"/>
          </a:xfrm>
          <a:solidFill>
            <a:srgbClr val="C00000"/>
          </a:solidFill>
        </p:grpSpPr>
        <p:sp>
          <p:nvSpPr>
            <p:cNvPr id="27" name="Freeform 5"/>
            <p:cNvSpPr/>
            <p:nvPr/>
          </p:nvSpPr>
          <p:spPr bwMode="auto">
            <a:xfrm rot="5400000" flipV="1">
              <a:off x="1120917" y="4400144"/>
              <a:ext cx="1109742" cy="98355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E0BA4"/>
            </a:solidFill>
            <a:ln w="19050">
              <a:solidFill>
                <a:schemeClr val="bg1"/>
              </a:solidFill>
            </a:ln>
            <a:effectLst>
              <a:outerShdw blurRad="114300" dist="38100" dir="2700000" algn="tl" rotWithShape="0">
                <a:prstClr val="black">
                  <a:alpha val="40000"/>
                </a:prstClr>
              </a:outerShdw>
              <a:reflection blurRad="6350" stA="50000" endA="300" endPos="35000" dist="50800" dir="5400000" sy="-100000" algn="bl" rotWithShape="0"/>
            </a:effectLst>
          </p:spPr>
          <p:txBody>
            <a:bodyPr vert="horz" wrap="square" lIns="121920" tIns="60960" rIns="121920" bIns="60960" numCol="1" anchor="t" anchorCtr="0" compatLnSpc="1"/>
            <a:lstStyle/>
            <a:p>
              <a:endParaRPr lang="zh-CN" altLang="en-US" sz="9600" dirty="0">
                <a:solidFill>
                  <a:schemeClr val="bg1"/>
                </a:solidFill>
              </a:endParaRPr>
            </a:p>
          </p:txBody>
        </p:sp>
        <p:sp>
          <p:nvSpPr>
            <p:cNvPr id="28" name="文本框 32"/>
            <p:cNvSpPr txBox="1"/>
            <p:nvPr/>
          </p:nvSpPr>
          <p:spPr>
            <a:xfrm>
              <a:off x="1268677" y="4610826"/>
              <a:ext cx="814222" cy="588783"/>
            </a:xfrm>
            <a:prstGeom prst="rect">
              <a:avLst/>
            </a:prstGeom>
            <a:noFill/>
          </p:spPr>
          <p:txBody>
            <a:bodyPr wrap="square" rtlCol="0">
              <a:spAutoFit/>
            </a:bodyPr>
            <a:lstStyle/>
            <a:p>
              <a:pPr algn="ctr"/>
              <a:r>
                <a:rPr lang="en-US" altLang="zh-CN"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rPr>
                <a:t>02</a:t>
              </a:r>
              <a:endParaRPr lang="zh-CN" altLang="en-US" sz="8800" b="1" dirty="0">
                <a:solidFill>
                  <a:schemeClr val="bg1"/>
                </a:solidFill>
                <a:latin typeface="阿里巴巴普惠体 3.0 75 SemiBold" panose="00020600040101010101" pitchFamily="18" charset="-122"/>
                <a:ea typeface="阿里巴巴普惠体 3.0 75 SemiBold" panose="00020600040101010101" pitchFamily="18" charset="-122"/>
                <a:cs typeface="阿里巴巴普惠体 3.0 75 SemiBold" panose="00020600040101010101" pitchFamily="18" charset="-122"/>
              </a:endParaRPr>
            </a:p>
          </p:txBody>
        </p:sp>
      </p:grpSp>
      <p:sp>
        <p:nvSpPr>
          <p:cNvPr id="29" name="TextBox 7"/>
          <p:cNvSpPr txBox="1"/>
          <p:nvPr/>
        </p:nvSpPr>
        <p:spPr>
          <a:xfrm>
            <a:off x="5692775" y="2525395"/>
            <a:ext cx="5846445" cy="96139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6000" spc="1200" dirty="0">
                <a:solidFill>
                  <a:srgbClr val="0E0BA4"/>
                </a:solidFill>
                <a:latin typeface="微软雅黑" panose="020B0503020204020204" charset="-122"/>
                <a:ea typeface="微软雅黑" panose="020B0503020204020204" charset="-122"/>
              </a:rPr>
              <a:t>核心功能介绍</a:t>
            </a:r>
            <a:endParaRPr lang="zh-CN" altLang="en-US" sz="6000" spc="1200" dirty="0">
              <a:solidFill>
                <a:srgbClr val="0E0BA4"/>
              </a:solidFill>
              <a:latin typeface="微软雅黑" panose="020B0503020204020204" charset="-122"/>
              <a:ea typeface="微软雅黑" panose="020B0503020204020204" charset="-122"/>
            </a:endParaRPr>
          </a:p>
        </p:txBody>
      </p:sp>
      <p:sp>
        <p:nvSpPr>
          <p:cNvPr id="30" name="KSO_Shape"/>
          <p:cNvSpPr>
            <a:spLocks noChangeAspect="1"/>
          </p:cNvSpPr>
          <p:nvPr/>
        </p:nvSpPr>
        <p:spPr bwMode="auto">
          <a:xfrm>
            <a:off x="5794957"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0E0BA4"/>
              </a:solidFill>
            </a:endParaRPr>
          </a:p>
        </p:txBody>
      </p:sp>
      <p:sp>
        <p:nvSpPr>
          <p:cNvPr id="54" name="KSO_Shape"/>
          <p:cNvSpPr>
            <a:spLocks noChangeAspect="1"/>
          </p:cNvSpPr>
          <p:nvPr/>
        </p:nvSpPr>
        <p:spPr bwMode="auto">
          <a:xfrm>
            <a:off x="7734882" y="3727450"/>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5" name="KSO_Shape"/>
          <p:cNvSpPr>
            <a:spLocks noChangeAspect="1"/>
          </p:cNvSpPr>
          <p:nvPr/>
        </p:nvSpPr>
        <p:spPr bwMode="auto">
          <a:xfrm>
            <a:off x="5794957"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6" name="KSO_Shape"/>
          <p:cNvSpPr>
            <a:spLocks noChangeAspect="1"/>
          </p:cNvSpPr>
          <p:nvPr/>
        </p:nvSpPr>
        <p:spPr bwMode="auto">
          <a:xfrm>
            <a:off x="7734882" y="4243556"/>
            <a:ext cx="252421" cy="252000"/>
          </a:xfrm>
          <a:custGeom>
            <a:avLst/>
            <a:gdLst>
              <a:gd name="T0" fmla="*/ 346433 w 5026"/>
              <a:gd name="T1" fmla="*/ 0 h 5027"/>
              <a:gd name="T2" fmla="*/ 293748 w 5026"/>
              <a:gd name="T3" fmla="*/ 4164 h 5027"/>
              <a:gd name="T4" fmla="*/ 243337 w 5026"/>
              <a:gd name="T5" fmla="*/ 15897 h 5027"/>
              <a:gd name="T6" fmla="*/ 196337 w 5026"/>
              <a:gd name="T7" fmla="*/ 34065 h 5027"/>
              <a:gd name="T8" fmla="*/ 153128 w 5026"/>
              <a:gd name="T9" fmla="*/ 59046 h 5027"/>
              <a:gd name="T10" fmla="*/ 113709 w 5026"/>
              <a:gd name="T11" fmla="*/ 90083 h 5027"/>
              <a:gd name="T12" fmla="*/ 79217 w 5026"/>
              <a:gd name="T13" fmla="*/ 126041 h 5027"/>
              <a:gd name="T14" fmla="*/ 50411 w 5026"/>
              <a:gd name="T15" fmla="*/ 166541 h 5027"/>
              <a:gd name="T16" fmla="*/ 27290 w 5026"/>
              <a:gd name="T17" fmla="*/ 211204 h 5027"/>
              <a:gd name="T18" fmla="*/ 10992 w 5026"/>
              <a:gd name="T19" fmla="*/ 259652 h 5027"/>
              <a:gd name="T20" fmla="*/ 1895 w 5026"/>
              <a:gd name="T21" fmla="*/ 310750 h 5027"/>
              <a:gd name="T22" fmla="*/ 0 w 5026"/>
              <a:gd name="T23" fmla="*/ 1556777 h 5027"/>
              <a:gd name="T24" fmla="*/ 1895 w 5026"/>
              <a:gd name="T25" fmla="*/ 1591978 h 5027"/>
              <a:gd name="T26" fmla="*/ 10992 w 5026"/>
              <a:gd name="T27" fmla="*/ 1643076 h 5027"/>
              <a:gd name="T28" fmla="*/ 27290 w 5026"/>
              <a:gd name="T29" fmla="*/ 1691524 h 5027"/>
              <a:gd name="T30" fmla="*/ 50411 w 5026"/>
              <a:gd name="T31" fmla="*/ 1736566 h 5027"/>
              <a:gd name="T32" fmla="*/ 79217 w 5026"/>
              <a:gd name="T33" fmla="*/ 1777065 h 5027"/>
              <a:gd name="T34" fmla="*/ 113709 w 5026"/>
              <a:gd name="T35" fmla="*/ 1812645 h 5027"/>
              <a:gd name="T36" fmla="*/ 153128 w 5026"/>
              <a:gd name="T37" fmla="*/ 1843682 h 5027"/>
              <a:gd name="T38" fmla="*/ 196337 w 5026"/>
              <a:gd name="T39" fmla="*/ 1868663 h 5027"/>
              <a:gd name="T40" fmla="*/ 243337 w 5026"/>
              <a:gd name="T41" fmla="*/ 1887209 h 5027"/>
              <a:gd name="T42" fmla="*/ 293748 w 5026"/>
              <a:gd name="T43" fmla="*/ 1898564 h 5027"/>
              <a:gd name="T44" fmla="*/ 346433 w 5026"/>
              <a:gd name="T45" fmla="*/ 1902728 h 5027"/>
              <a:gd name="T46" fmla="*/ 1576761 w 5026"/>
              <a:gd name="T47" fmla="*/ 1901971 h 5027"/>
              <a:gd name="T48" fmla="*/ 1628688 w 5026"/>
              <a:gd name="T49" fmla="*/ 1895536 h 5027"/>
              <a:gd name="T50" fmla="*/ 1677962 w 5026"/>
              <a:gd name="T51" fmla="*/ 1881532 h 5027"/>
              <a:gd name="T52" fmla="*/ 1723824 w 5026"/>
              <a:gd name="T53" fmla="*/ 1861093 h 5027"/>
              <a:gd name="T54" fmla="*/ 1766275 w 5026"/>
              <a:gd name="T55" fmla="*/ 1834219 h 5027"/>
              <a:gd name="T56" fmla="*/ 1803799 w 5026"/>
              <a:gd name="T57" fmla="*/ 1801290 h 5027"/>
              <a:gd name="T58" fmla="*/ 1836396 w 5026"/>
              <a:gd name="T59" fmla="*/ 1763818 h 5027"/>
              <a:gd name="T60" fmla="*/ 1863686 w 5026"/>
              <a:gd name="T61" fmla="*/ 1721426 h 5027"/>
              <a:gd name="T62" fmla="*/ 1884153 w 5026"/>
              <a:gd name="T63" fmla="*/ 1675627 h 5027"/>
              <a:gd name="T64" fmla="*/ 1898177 w 5026"/>
              <a:gd name="T65" fmla="*/ 1626422 h 5027"/>
              <a:gd name="T66" fmla="*/ 1904621 w 5026"/>
              <a:gd name="T67" fmla="*/ 1574567 h 5027"/>
              <a:gd name="T68" fmla="*/ 1905000 w 5026"/>
              <a:gd name="T69" fmla="*/ 345951 h 5027"/>
              <a:gd name="T70" fmla="*/ 1901210 w 5026"/>
              <a:gd name="T71" fmla="*/ 293339 h 5027"/>
              <a:gd name="T72" fmla="*/ 1889839 w 5026"/>
              <a:gd name="T73" fmla="*/ 242998 h 5027"/>
              <a:gd name="T74" fmla="*/ 1870887 w 5026"/>
              <a:gd name="T75" fmla="*/ 196064 h 5027"/>
              <a:gd name="T76" fmla="*/ 1846250 w 5026"/>
              <a:gd name="T77" fmla="*/ 152915 h 5027"/>
              <a:gd name="T78" fmla="*/ 1815170 w 5026"/>
              <a:gd name="T79" fmla="*/ 113551 h 5027"/>
              <a:gd name="T80" fmla="*/ 1779162 w 5026"/>
              <a:gd name="T81" fmla="*/ 79107 h 5027"/>
              <a:gd name="T82" fmla="*/ 1738606 w 5026"/>
              <a:gd name="T83" fmla="*/ 50341 h 5027"/>
              <a:gd name="T84" fmla="*/ 1693881 w 5026"/>
              <a:gd name="T85" fmla="*/ 27252 h 5027"/>
              <a:gd name="T86" fmla="*/ 1645744 w 5026"/>
              <a:gd name="T87" fmla="*/ 10977 h 5027"/>
              <a:gd name="T88" fmla="*/ 1594196 w 5026"/>
              <a:gd name="T89" fmla="*/ 1893 h 5027"/>
              <a:gd name="T90" fmla="*/ 1559326 w 5026"/>
              <a:gd name="T91" fmla="*/ 1124529 h 5027"/>
              <a:gd name="T92" fmla="*/ 779663 w 5026"/>
              <a:gd name="T93" fmla="*/ 1557156 h 5027"/>
              <a:gd name="T94" fmla="*/ 346433 w 5026"/>
              <a:gd name="T95" fmla="*/ 778578 h 5027"/>
              <a:gd name="T96" fmla="*/ 1126095 w 5026"/>
              <a:gd name="T97" fmla="*/ 345951 h 5027"/>
              <a:gd name="T98" fmla="*/ 1559326 w 5026"/>
              <a:gd name="T99" fmla="*/ 1124529 h 50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026" h="5027">
                <a:moveTo>
                  <a:pt x="4113" y="0"/>
                </a:moveTo>
                <a:lnTo>
                  <a:pt x="914" y="0"/>
                </a:lnTo>
                <a:lnTo>
                  <a:pt x="867" y="1"/>
                </a:lnTo>
                <a:lnTo>
                  <a:pt x="821" y="5"/>
                </a:lnTo>
                <a:lnTo>
                  <a:pt x="775" y="11"/>
                </a:lnTo>
                <a:lnTo>
                  <a:pt x="730" y="19"/>
                </a:lnTo>
                <a:lnTo>
                  <a:pt x="686" y="29"/>
                </a:lnTo>
                <a:lnTo>
                  <a:pt x="642" y="42"/>
                </a:lnTo>
                <a:lnTo>
                  <a:pt x="599" y="56"/>
                </a:lnTo>
                <a:lnTo>
                  <a:pt x="558" y="72"/>
                </a:lnTo>
                <a:lnTo>
                  <a:pt x="518" y="90"/>
                </a:lnTo>
                <a:lnTo>
                  <a:pt x="478" y="111"/>
                </a:lnTo>
                <a:lnTo>
                  <a:pt x="440" y="133"/>
                </a:lnTo>
                <a:lnTo>
                  <a:pt x="404" y="156"/>
                </a:lnTo>
                <a:lnTo>
                  <a:pt x="368" y="182"/>
                </a:lnTo>
                <a:lnTo>
                  <a:pt x="333" y="209"/>
                </a:lnTo>
                <a:lnTo>
                  <a:pt x="300" y="238"/>
                </a:lnTo>
                <a:lnTo>
                  <a:pt x="268" y="268"/>
                </a:lnTo>
                <a:lnTo>
                  <a:pt x="238" y="300"/>
                </a:lnTo>
                <a:lnTo>
                  <a:pt x="209" y="333"/>
                </a:lnTo>
                <a:lnTo>
                  <a:pt x="181" y="368"/>
                </a:lnTo>
                <a:lnTo>
                  <a:pt x="156" y="404"/>
                </a:lnTo>
                <a:lnTo>
                  <a:pt x="133" y="440"/>
                </a:lnTo>
                <a:lnTo>
                  <a:pt x="111" y="478"/>
                </a:lnTo>
                <a:lnTo>
                  <a:pt x="90" y="518"/>
                </a:lnTo>
                <a:lnTo>
                  <a:pt x="72" y="558"/>
                </a:lnTo>
                <a:lnTo>
                  <a:pt x="56" y="599"/>
                </a:lnTo>
                <a:lnTo>
                  <a:pt x="42" y="642"/>
                </a:lnTo>
                <a:lnTo>
                  <a:pt x="29" y="686"/>
                </a:lnTo>
                <a:lnTo>
                  <a:pt x="19" y="730"/>
                </a:lnTo>
                <a:lnTo>
                  <a:pt x="11" y="775"/>
                </a:lnTo>
                <a:lnTo>
                  <a:pt x="5" y="821"/>
                </a:lnTo>
                <a:lnTo>
                  <a:pt x="1" y="867"/>
                </a:lnTo>
                <a:lnTo>
                  <a:pt x="0" y="914"/>
                </a:lnTo>
                <a:lnTo>
                  <a:pt x="0" y="4113"/>
                </a:lnTo>
                <a:lnTo>
                  <a:pt x="1" y="4160"/>
                </a:lnTo>
                <a:lnTo>
                  <a:pt x="5" y="4206"/>
                </a:lnTo>
                <a:lnTo>
                  <a:pt x="11" y="4252"/>
                </a:lnTo>
                <a:lnTo>
                  <a:pt x="19" y="4297"/>
                </a:lnTo>
                <a:lnTo>
                  <a:pt x="29" y="4341"/>
                </a:lnTo>
                <a:lnTo>
                  <a:pt x="42" y="4385"/>
                </a:lnTo>
                <a:lnTo>
                  <a:pt x="56" y="4427"/>
                </a:lnTo>
                <a:lnTo>
                  <a:pt x="72" y="4469"/>
                </a:lnTo>
                <a:lnTo>
                  <a:pt x="90" y="4509"/>
                </a:lnTo>
                <a:lnTo>
                  <a:pt x="111" y="4548"/>
                </a:lnTo>
                <a:lnTo>
                  <a:pt x="133" y="4588"/>
                </a:lnTo>
                <a:lnTo>
                  <a:pt x="156" y="4624"/>
                </a:lnTo>
                <a:lnTo>
                  <a:pt x="181" y="4660"/>
                </a:lnTo>
                <a:lnTo>
                  <a:pt x="209" y="4695"/>
                </a:lnTo>
                <a:lnTo>
                  <a:pt x="238" y="4728"/>
                </a:lnTo>
                <a:lnTo>
                  <a:pt x="268" y="4759"/>
                </a:lnTo>
                <a:lnTo>
                  <a:pt x="300" y="4789"/>
                </a:lnTo>
                <a:lnTo>
                  <a:pt x="333" y="4818"/>
                </a:lnTo>
                <a:lnTo>
                  <a:pt x="368" y="4846"/>
                </a:lnTo>
                <a:lnTo>
                  <a:pt x="404" y="4871"/>
                </a:lnTo>
                <a:lnTo>
                  <a:pt x="440" y="4895"/>
                </a:lnTo>
                <a:lnTo>
                  <a:pt x="478" y="4917"/>
                </a:lnTo>
                <a:lnTo>
                  <a:pt x="518" y="4937"/>
                </a:lnTo>
                <a:lnTo>
                  <a:pt x="558" y="4955"/>
                </a:lnTo>
                <a:lnTo>
                  <a:pt x="599" y="4971"/>
                </a:lnTo>
                <a:lnTo>
                  <a:pt x="642" y="4986"/>
                </a:lnTo>
                <a:lnTo>
                  <a:pt x="686" y="4999"/>
                </a:lnTo>
                <a:lnTo>
                  <a:pt x="730" y="5008"/>
                </a:lnTo>
                <a:lnTo>
                  <a:pt x="775" y="5016"/>
                </a:lnTo>
                <a:lnTo>
                  <a:pt x="821" y="5022"/>
                </a:lnTo>
                <a:lnTo>
                  <a:pt x="867" y="5025"/>
                </a:lnTo>
                <a:lnTo>
                  <a:pt x="914" y="5027"/>
                </a:lnTo>
                <a:lnTo>
                  <a:pt x="4113" y="5027"/>
                </a:lnTo>
                <a:lnTo>
                  <a:pt x="4160" y="5025"/>
                </a:lnTo>
                <a:lnTo>
                  <a:pt x="4206" y="5022"/>
                </a:lnTo>
                <a:lnTo>
                  <a:pt x="4252" y="5016"/>
                </a:lnTo>
                <a:lnTo>
                  <a:pt x="4297" y="5008"/>
                </a:lnTo>
                <a:lnTo>
                  <a:pt x="4342" y="4999"/>
                </a:lnTo>
                <a:lnTo>
                  <a:pt x="4384" y="4986"/>
                </a:lnTo>
                <a:lnTo>
                  <a:pt x="4427" y="4971"/>
                </a:lnTo>
                <a:lnTo>
                  <a:pt x="4469" y="4955"/>
                </a:lnTo>
                <a:lnTo>
                  <a:pt x="4509" y="4937"/>
                </a:lnTo>
                <a:lnTo>
                  <a:pt x="4548" y="4917"/>
                </a:lnTo>
                <a:lnTo>
                  <a:pt x="4587" y="4895"/>
                </a:lnTo>
                <a:lnTo>
                  <a:pt x="4624" y="4871"/>
                </a:lnTo>
                <a:lnTo>
                  <a:pt x="4660" y="4846"/>
                </a:lnTo>
                <a:lnTo>
                  <a:pt x="4694" y="4818"/>
                </a:lnTo>
                <a:lnTo>
                  <a:pt x="4728" y="4789"/>
                </a:lnTo>
                <a:lnTo>
                  <a:pt x="4759" y="4759"/>
                </a:lnTo>
                <a:lnTo>
                  <a:pt x="4789" y="4728"/>
                </a:lnTo>
                <a:lnTo>
                  <a:pt x="4818" y="4695"/>
                </a:lnTo>
                <a:lnTo>
                  <a:pt x="4845" y="4660"/>
                </a:lnTo>
                <a:lnTo>
                  <a:pt x="4871" y="4624"/>
                </a:lnTo>
                <a:lnTo>
                  <a:pt x="4895" y="4588"/>
                </a:lnTo>
                <a:lnTo>
                  <a:pt x="4917" y="4548"/>
                </a:lnTo>
                <a:lnTo>
                  <a:pt x="4936" y="4509"/>
                </a:lnTo>
                <a:lnTo>
                  <a:pt x="4955" y="4469"/>
                </a:lnTo>
                <a:lnTo>
                  <a:pt x="4971" y="4427"/>
                </a:lnTo>
                <a:lnTo>
                  <a:pt x="4986" y="4385"/>
                </a:lnTo>
                <a:lnTo>
                  <a:pt x="4997" y="4341"/>
                </a:lnTo>
                <a:lnTo>
                  <a:pt x="5008" y="4297"/>
                </a:lnTo>
                <a:lnTo>
                  <a:pt x="5016" y="4252"/>
                </a:lnTo>
                <a:lnTo>
                  <a:pt x="5022" y="4206"/>
                </a:lnTo>
                <a:lnTo>
                  <a:pt x="5025" y="4160"/>
                </a:lnTo>
                <a:lnTo>
                  <a:pt x="5026" y="4113"/>
                </a:lnTo>
                <a:lnTo>
                  <a:pt x="5026" y="914"/>
                </a:lnTo>
                <a:lnTo>
                  <a:pt x="5025" y="867"/>
                </a:lnTo>
                <a:lnTo>
                  <a:pt x="5022" y="821"/>
                </a:lnTo>
                <a:lnTo>
                  <a:pt x="5016" y="775"/>
                </a:lnTo>
                <a:lnTo>
                  <a:pt x="5008" y="730"/>
                </a:lnTo>
                <a:lnTo>
                  <a:pt x="4997" y="686"/>
                </a:lnTo>
                <a:lnTo>
                  <a:pt x="4986" y="642"/>
                </a:lnTo>
                <a:lnTo>
                  <a:pt x="4971" y="599"/>
                </a:lnTo>
                <a:lnTo>
                  <a:pt x="4955" y="558"/>
                </a:lnTo>
                <a:lnTo>
                  <a:pt x="4936" y="518"/>
                </a:lnTo>
                <a:lnTo>
                  <a:pt x="4917" y="478"/>
                </a:lnTo>
                <a:lnTo>
                  <a:pt x="4895" y="440"/>
                </a:lnTo>
                <a:lnTo>
                  <a:pt x="4871" y="404"/>
                </a:lnTo>
                <a:lnTo>
                  <a:pt x="4845" y="368"/>
                </a:lnTo>
                <a:lnTo>
                  <a:pt x="4818" y="333"/>
                </a:lnTo>
                <a:lnTo>
                  <a:pt x="4789" y="300"/>
                </a:lnTo>
                <a:lnTo>
                  <a:pt x="4759" y="268"/>
                </a:lnTo>
                <a:lnTo>
                  <a:pt x="4728" y="238"/>
                </a:lnTo>
                <a:lnTo>
                  <a:pt x="4694" y="209"/>
                </a:lnTo>
                <a:lnTo>
                  <a:pt x="4660" y="182"/>
                </a:lnTo>
                <a:lnTo>
                  <a:pt x="4624" y="156"/>
                </a:lnTo>
                <a:lnTo>
                  <a:pt x="4587" y="133"/>
                </a:lnTo>
                <a:lnTo>
                  <a:pt x="4548" y="111"/>
                </a:lnTo>
                <a:lnTo>
                  <a:pt x="4509" y="90"/>
                </a:lnTo>
                <a:lnTo>
                  <a:pt x="4469" y="72"/>
                </a:lnTo>
                <a:lnTo>
                  <a:pt x="4427" y="56"/>
                </a:lnTo>
                <a:lnTo>
                  <a:pt x="4384" y="42"/>
                </a:lnTo>
                <a:lnTo>
                  <a:pt x="4342" y="29"/>
                </a:lnTo>
                <a:lnTo>
                  <a:pt x="4297" y="19"/>
                </a:lnTo>
                <a:lnTo>
                  <a:pt x="4252" y="11"/>
                </a:lnTo>
                <a:lnTo>
                  <a:pt x="4206" y="5"/>
                </a:lnTo>
                <a:lnTo>
                  <a:pt x="4160" y="1"/>
                </a:lnTo>
                <a:lnTo>
                  <a:pt x="4113" y="0"/>
                </a:lnTo>
                <a:close/>
                <a:moveTo>
                  <a:pt x="4114" y="2971"/>
                </a:moveTo>
                <a:lnTo>
                  <a:pt x="2971" y="2971"/>
                </a:lnTo>
                <a:lnTo>
                  <a:pt x="2971" y="4114"/>
                </a:lnTo>
                <a:lnTo>
                  <a:pt x="2057" y="4114"/>
                </a:lnTo>
                <a:lnTo>
                  <a:pt x="2057" y="2971"/>
                </a:lnTo>
                <a:lnTo>
                  <a:pt x="914" y="2971"/>
                </a:lnTo>
                <a:lnTo>
                  <a:pt x="914" y="2057"/>
                </a:lnTo>
                <a:lnTo>
                  <a:pt x="2057" y="2057"/>
                </a:lnTo>
                <a:lnTo>
                  <a:pt x="2057" y="914"/>
                </a:lnTo>
                <a:lnTo>
                  <a:pt x="2971" y="914"/>
                </a:lnTo>
                <a:lnTo>
                  <a:pt x="2971" y="2057"/>
                </a:lnTo>
                <a:lnTo>
                  <a:pt x="4114" y="2057"/>
                </a:lnTo>
                <a:lnTo>
                  <a:pt x="4114" y="2971"/>
                </a:lnTo>
                <a:close/>
              </a:path>
            </a:pathLst>
          </a:custGeom>
          <a:solidFill>
            <a:srgbClr val="0E0BA4"/>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0E0BA4"/>
              </a:solidFill>
            </a:endParaRPr>
          </a:p>
        </p:txBody>
      </p:sp>
      <p:sp>
        <p:nvSpPr>
          <p:cNvPr id="57" name="TextBox 7"/>
          <p:cNvSpPr txBox="1"/>
          <p:nvPr/>
        </p:nvSpPr>
        <p:spPr>
          <a:xfrm>
            <a:off x="6124368"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开源通识</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8" name="TextBox 7"/>
          <p:cNvSpPr txBox="1"/>
          <p:nvPr/>
        </p:nvSpPr>
        <p:spPr>
          <a:xfrm>
            <a:off x="6124368"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使用开源</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59" name="TextBox 7"/>
          <p:cNvSpPr txBox="1"/>
          <p:nvPr/>
        </p:nvSpPr>
        <p:spPr>
          <a:xfrm>
            <a:off x="8070892" y="368521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开源法规</a:t>
            </a:r>
            <a:endParaRPr lang="zh-CN" altLang="en-US" sz="1800" b="0" spc="225" dirty="0">
              <a:solidFill>
                <a:srgbClr val="0E0BA4"/>
              </a:solidFill>
              <a:latin typeface="微软雅黑" panose="020B0503020204020204" charset="-122"/>
              <a:ea typeface="微软雅黑" panose="020B0503020204020204" charset="-122"/>
            </a:endParaRPr>
          </a:p>
        </p:txBody>
      </p:sp>
      <p:sp>
        <p:nvSpPr>
          <p:cNvPr id="60" name="TextBox 7"/>
          <p:cNvSpPr txBox="1"/>
          <p:nvPr/>
        </p:nvSpPr>
        <p:spPr>
          <a:xfrm>
            <a:off x="8070892" y="4211585"/>
            <a:ext cx="1369214" cy="315942"/>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r>
              <a:rPr lang="zh-CN" altLang="en-US" sz="1800" b="0" spc="225" dirty="0">
                <a:solidFill>
                  <a:srgbClr val="0E0BA4"/>
                </a:solidFill>
                <a:latin typeface="微软雅黑" panose="020B0503020204020204" charset="-122"/>
                <a:ea typeface="微软雅黑" panose="020B0503020204020204" charset="-122"/>
              </a:rPr>
              <a:t>开源商业化</a:t>
            </a:r>
            <a:endParaRPr lang="zh-CN" altLang="en-US" sz="1800" b="0" spc="225" dirty="0">
              <a:solidFill>
                <a:srgbClr val="0E0BA4"/>
              </a:solidFill>
              <a:latin typeface="微软雅黑" panose="020B0503020204020204" charset="-122"/>
              <a:ea typeface="微软雅黑" panose="020B0503020204020204" charset="-122"/>
            </a:endParaRPr>
          </a:p>
        </p:txBody>
      </p:sp>
      <p:cxnSp>
        <p:nvCxnSpPr>
          <p:cNvPr id="61" name="直接连接符 28"/>
          <p:cNvCxnSpPr/>
          <p:nvPr/>
        </p:nvCxnSpPr>
        <p:spPr>
          <a:xfrm>
            <a:off x="5794957" y="3506755"/>
            <a:ext cx="33537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by="(-#ppt_w*2)" calcmode="lin" valueType="num">
                                      <p:cBhvr rctx="PPT">
                                        <p:cTn id="12" dur="500" autoRev="1" fill="hold">
                                          <p:stCondLst>
                                            <p:cond delay="0"/>
                                          </p:stCondLst>
                                        </p:cTn>
                                        <p:tgtEl>
                                          <p:spTgt spid="29"/>
                                        </p:tgtEl>
                                        <p:attrNameLst>
                                          <p:attrName>ppt_w</p:attrName>
                                        </p:attrNameLst>
                                      </p:cBhvr>
                                    </p:anim>
                                    <p:anim by="(#ppt_w*0.50)" calcmode="lin" valueType="num">
                                      <p:cBhvr>
                                        <p:cTn id="13" dur="500" decel="50000" autoRev="1" fill="hold">
                                          <p:stCondLst>
                                            <p:cond delay="0"/>
                                          </p:stCondLst>
                                        </p:cTn>
                                        <p:tgtEl>
                                          <p:spTgt spid="29"/>
                                        </p:tgtEl>
                                        <p:attrNameLst>
                                          <p:attrName>ppt_x</p:attrName>
                                        </p:attrNameLst>
                                      </p:cBhvr>
                                    </p:anim>
                                    <p:anim from="(-#ppt_h/2)" to="(#ppt_y)" calcmode="lin" valueType="num">
                                      <p:cBhvr>
                                        <p:cTn id="14" dur="1000" fill="hold">
                                          <p:stCondLst>
                                            <p:cond delay="0"/>
                                          </p:stCondLst>
                                        </p:cTn>
                                        <p:tgtEl>
                                          <p:spTgt spid="29"/>
                                        </p:tgtEl>
                                        <p:attrNameLst>
                                          <p:attrName>ppt_y</p:attrName>
                                        </p:attrNameLst>
                                      </p:cBhvr>
                                    </p:anim>
                                    <p:animRot by="21600000">
                                      <p:cBhvr>
                                        <p:cTn id="15" dur="1000" fill="hold">
                                          <p:stCondLst>
                                            <p:cond delay="0"/>
                                          </p:stCondLst>
                                        </p:cTn>
                                        <p:tgtEl>
                                          <p:spTgt spid="29"/>
                                        </p:tgtEl>
                                        <p:attrNameLst>
                                          <p:attrName>r</p:attrName>
                                        </p:attrNameLst>
                                      </p:cBhvr>
                                    </p:animRo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750"/>
                            </p:stCondLst>
                            <p:childTnLst>
                              <p:par>
                                <p:cTn id="21" presetID="2" presetClass="entr" presetSubtype="6" decel="5000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750" fill="hold"/>
                                        <p:tgtEl>
                                          <p:spTgt spid="30"/>
                                        </p:tgtEl>
                                        <p:attrNameLst>
                                          <p:attrName>ppt_x</p:attrName>
                                        </p:attrNameLst>
                                      </p:cBhvr>
                                      <p:tavLst>
                                        <p:tav tm="0">
                                          <p:val>
                                            <p:strVal val="1+#ppt_w/2"/>
                                          </p:val>
                                        </p:tav>
                                        <p:tav tm="100000">
                                          <p:val>
                                            <p:strVal val="#ppt_x"/>
                                          </p:val>
                                        </p:tav>
                                      </p:tavLst>
                                    </p:anim>
                                    <p:anim calcmode="lin" valueType="num">
                                      <p:cBhvr additive="base">
                                        <p:cTn id="24" dur="75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6" decel="50000"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1+#ppt_w/2"/>
                                          </p:val>
                                        </p:tav>
                                        <p:tav tm="100000">
                                          <p:val>
                                            <p:strVal val="#ppt_x"/>
                                          </p:val>
                                        </p:tav>
                                      </p:tavLst>
                                    </p:anim>
                                    <p:anim calcmode="lin" valueType="num">
                                      <p:cBhvr additive="base">
                                        <p:cTn id="28" dur="75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6" decel="50000" fill="hold" grpId="0" nodeType="withEffect">
                                  <p:stCondLst>
                                    <p:cond delay="5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750" fill="hold"/>
                                        <p:tgtEl>
                                          <p:spTgt spid="55"/>
                                        </p:tgtEl>
                                        <p:attrNameLst>
                                          <p:attrName>ppt_x</p:attrName>
                                        </p:attrNameLst>
                                      </p:cBhvr>
                                      <p:tavLst>
                                        <p:tav tm="0">
                                          <p:val>
                                            <p:strVal val="1+#ppt_w/2"/>
                                          </p:val>
                                        </p:tav>
                                        <p:tav tm="100000">
                                          <p:val>
                                            <p:strVal val="#ppt_x"/>
                                          </p:val>
                                        </p:tav>
                                      </p:tavLst>
                                    </p:anim>
                                    <p:anim calcmode="lin" valueType="num">
                                      <p:cBhvr additive="base">
                                        <p:cTn id="32" dur="75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6" decel="50000" fill="hold" grpId="0" nodeType="withEffect">
                                  <p:stCondLst>
                                    <p:cond delay="75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750" fill="hold"/>
                                        <p:tgtEl>
                                          <p:spTgt spid="56"/>
                                        </p:tgtEl>
                                        <p:attrNameLst>
                                          <p:attrName>ppt_x</p:attrName>
                                        </p:attrNameLst>
                                      </p:cBhvr>
                                      <p:tavLst>
                                        <p:tav tm="0">
                                          <p:val>
                                            <p:strVal val="1+#ppt_w/2"/>
                                          </p:val>
                                        </p:tav>
                                        <p:tav tm="100000">
                                          <p:val>
                                            <p:strVal val="#ppt_x"/>
                                          </p:val>
                                        </p:tav>
                                      </p:tavLst>
                                    </p:anim>
                                    <p:anim calcmode="lin" valueType="num">
                                      <p:cBhvr additive="base">
                                        <p:cTn id="36" dur="750" fill="hold"/>
                                        <p:tgtEl>
                                          <p:spTgt spid="56"/>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54" grpId="0" animBg="1"/>
      <p:bldP spid="55" grpId="0" animBg="1"/>
      <p:bldP spid="56" grpId="0" animBg="1"/>
      <p:bldP spid="57"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rot="5400000">
            <a:off x="994341" y="2207544"/>
            <a:ext cx="3067840" cy="27660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E0BA4"/>
          </a:solidFill>
          <a:ln w="9525" cap="flat">
            <a:noFill/>
            <a:prstDash val="solid"/>
            <a:miter lim="800000"/>
          </a:ln>
        </p:spPr>
        <p:txBody>
          <a:bodyPr vert="horz" wrap="square" lIns="121920" tIns="60960" rIns="121920" bIns="60960" numCol="1" anchor="t" anchorCtr="0" compatLnSpc="1"/>
          <a:lstStyle/>
          <a:p>
            <a:pPr defTabSz="1219200">
              <a:defRPr/>
            </a:pPr>
            <a:endParaRPr lang="zh-CN" altLang="en-US" sz="1350" kern="0">
              <a:solidFill>
                <a:sysClr val="windowText" lastClr="000000"/>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6" name="TextBox 56"/>
          <p:cNvSpPr txBox="1"/>
          <p:nvPr/>
        </p:nvSpPr>
        <p:spPr>
          <a:xfrm>
            <a:off x="1597072" y="3000740"/>
            <a:ext cx="1862382" cy="114998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1219200">
              <a:defRPr/>
            </a:pPr>
            <a:r>
              <a:rPr lang="zh-CN" altLang="en-US" sz="3735"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特色及优势</a:t>
            </a:r>
            <a:endParaRPr lang="zh-CN" altLang="en-US" sz="3735"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7" name="Freeform 5"/>
          <p:cNvSpPr/>
          <p:nvPr/>
        </p:nvSpPr>
        <p:spPr bwMode="auto">
          <a:xfrm rot="5400000">
            <a:off x="845369" y="2088932"/>
            <a:ext cx="3365784" cy="300322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0E0BA4"/>
            </a:solidFill>
            <a:prstDash val="solid"/>
            <a:miter lim="800000"/>
          </a:ln>
        </p:spPr>
        <p:txBody>
          <a:bodyPr vert="horz" wrap="square" lIns="121920" tIns="60960" rIns="121920" bIns="60960" numCol="1" anchor="t" anchorCtr="0" compatLnSpc="1"/>
          <a:lstStyle/>
          <a:p>
            <a:pPr defTabSz="1219200">
              <a:defRPr/>
            </a:pPr>
            <a:endParaRPr lang="zh-CN" altLang="en-US" sz="1350" kern="0">
              <a:solidFill>
                <a:sysClr val="windowText" lastClr="000000"/>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25" name="标题 14"/>
          <p:cNvSpPr txBox="1"/>
          <p:nvPr/>
        </p:nvSpPr>
        <p:spPr>
          <a:xfrm>
            <a:off x="611187" y="590208"/>
            <a:ext cx="10969625"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Halo核心功能介绍</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4" name="TextBox 54"/>
          <p:cNvSpPr txBox="1"/>
          <p:nvPr>
            <p:custDataLst>
              <p:tags r:id="rId1"/>
            </p:custDataLst>
          </p:nvPr>
        </p:nvSpPr>
        <p:spPr>
          <a:xfrm>
            <a:off x="4369020" y="2100440"/>
            <a:ext cx="2845649" cy="532765"/>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可插拔架构</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defTabSz="457200">
              <a:lnSpc>
                <a:spcPct val="120000"/>
              </a:lnSpc>
            </a:pPr>
            <a:r>
              <a:rPr lang="en-US" altLang="zh-CN"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通过低耦合的可插拔架构，提供灵活的插件安装卸载和高扩展性维护性。</a:t>
            </a:r>
            <a:endParaRPr lang="en-US" altLang="zh-CN"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sp>
        <p:nvSpPr>
          <p:cNvPr id="8" name="椭圆 7"/>
          <p:cNvSpPr/>
          <p:nvPr>
            <p:custDataLst>
              <p:tags r:id="rId2"/>
            </p:custDataLst>
          </p:nvPr>
        </p:nvSpPr>
        <p:spPr>
          <a:xfrm>
            <a:off x="3351810" y="2294100"/>
            <a:ext cx="317554" cy="317554"/>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1</a:t>
            </a:r>
            <a:endParaRPr lang="zh-CN" altLang="en-US"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grpSp>
        <p:nvGrpSpPr>
          <p:cNvPr id="11" name="组合 10"/>
          <p:cNvGrpSpPr/>
          <p:nvPr>
            <p:custDataLst>
              <p:tags r:id="rId3"/>
            </p:custDataLst>
          </p:nvPr>
        </p:nvGrpSpPr>
        <p:grpSpPr>
          <a:xfrm>
            <a:off x="3669364" y="2321264"/>
            <a:ext cx="646073" cy="263222"/>
            <a:chOff x="3318511" y="2542089"/>
            <a:chExt cx="582974" cy="196565"/>
          </a:xfrm>
        </p:grpSpPr>
        <p:cxnSp>
          <p:nvCxnSpPr>
            <p:cNvPr id="13" name="直接连接符 11"/>
            <p:cNvCxnSpPr/>
            <p:nvPr>
              <p:custDataLst>
                <p:tags r:id="rId4"/>
              </p:custDataLst>
            </p:nvPr>
          </p:nvCxnSpPr>
          <p:spPr>
            <a:xfrm>
              <a:off x="3318511" y="2640372"/>
              <a:ext cx="582974" cy="0"/>
            </a:xfrm>
            <a:prstGeom prst="line">
              <a:avLst/>
            </a:prstGeom>
            <a:noFill/>
            <a:ln w="9525" cap="flat" cmpd="sng" algn="ctr">
              <a:solidFill>
                <a:srgbClr val="C00000"/>
              </a:solidFill>
              <a:prstDash val="sysDot"/>
              <a:headEnd type="none" w="med" len="med"/>
              <a:tailEnd type="none" w="med" len="med"/>
            </a:ln>
            <a:effectLst/>
          </p:spPr>
        </p:cxnSp>
        <p:cxnSp>
          <p:nvCxnSpPr>
            <p:cNvPr id="14" name="直接连接符 12"/>
            <p:cNvCxnSpPr/>
            <p:nvPr>
              <p:custDataLst>
                <p:tags r:id="rId5"/>
              </p:custDataLst>
            </p:nvPr>
          </p:nvCxnSpPr>
          <p:spPr>
            <a:xfrm>
              <a:off x="3901485" y="2542089"/>
              <a:ext cx="0" cy="196565"/>
            </a:xfrm>
            <a:prstGeom prst="line">
              <a:avLst/>
            </a:prstGeom>
            <a:noFill/>
            <a:ln w="9525" cap="flat" cmpd="sng" algn="ctr">
              <a:solidFill>
                <a:srgbClr val="C00000"/>
              </a:solidFill>
              <a:prstDash val="sysDot"/>
              <a:headEnd type="none" w="med" len="med"/>
              <a:tailEnd type="none" w="med" len="med"/>
            </a:ln>
            <a:effectLst/>
          </p:spPr>
        </p:cxnSp>
      </p:grpSp>
      <p:grpSp>
        <p:nvGrpSpPr>
          <p:cNvPr id="38" name="组合 37"/>
          <p:cNvGrpSpPr/>
          <p:nvPr>
            <p:custDataLst>
              <p:tags r:id="rId6"/>
            </p:custDataLst>
          </p:nvPr>
        </p:nvGrpSpPr>
        <p:grpSpPr>
          <a:xfrm>
            <a:off x="7450671" y="2100492"/>
            <a:ext cx="3851376" cy="450252"/>
            <a:chOff x="11376" y="4015"/>
            <a:chExt cx="6039" cy="706"/>
          </a:xfrm>
        </p:grpSpPr>
        <p:sp>
          <p:nvSpPr>
            <p:cNvPr id="9" name="椭圆 8"/>
            <p:cNvSpPr/>
            <p:nvPr>
              <p:custDataLst>
                <p:tags r:id="rId7"/>
              </p:custDataLst>
            </p:nvPr>
          </p:nvSpPr>
          <p:spPr>
            <a:xfrm>
              <a:off x="11376" y="4223"/>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2</a:t>
              </a:r>
              <a:endParaRPr lang="zh-CN" altLang="en-US"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16" name="TextBox 64"/>
            <p:cNvSpPr txBox="1"/>
            <p:nvPr>
              <p:custDataLst>
                <p:tags r:id="rId8"/>
              </p:custDataLst>
            </p:nvPr>
          </p:nvSpPr>
          <p:spPr>
            <a:xfrm>
              <a:off x="12953" y="4015"/>
              <a:ext cx="4462" cy="60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主题丰富</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defTabSz="457200">
                <a:lnSpc>
                  <a:spcPct val="120000"/>
                </a:lnSpc>
              </a:pPr>
              <a:r>
                <a:rPr lang="en-US" altLang="zh-CN"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a:t>
              </a:r>
              <a:r>
                <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提供完整的主题模版机制，拥有丰富的主题模板库。</a:t>
              </a:r>
              <a:endPar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19" name="直接连接符 16"/>
            <p:cNvCxnSpPr/>
            <p:nvPr>
              <p:custDataLst>
                <p:tags r:id="rId9"/>
              </p:custDataLst>
            </p:nvPr>
          </p:nvCxnSpPr>
          <p:spPr>
            <a:xfrm>
              <a:off x="11879" y="4472"/>
              <a:ext cx="1013" cy="0"/>
            </a:xfrm>
            <a:prstGeom prst="line">
              <a:avLst/>
            </a:prstGeom>
            <a:noFill/>
            <a:ln w="6350" cap="flat" cmpd="sng" algn="ctr">
              <a:solidFill>
                <a:srgbClr val="C00000"/>
              </a:solidFill>
              <a:prstDash val="sysDot"/>
              <a:headEnd type="none" w="med" len="med"/>
              <a:tailEnd type="none" w="med" len="med"/>
            </a:ln>
            <a:effectLst/>
          </p:spPr>
        </p:cxnSp>
        <p:cxnSp>
          <p:nvCxnSpPr>
            <p:cNvPr id="20" name="直接连接符 17"/>
            <p:cNvCxnSpPr/>
            <p:nvPr>
              <p:custDataLst>
                <p:tags r:id="rId10"/>
              </p:custDataLst>
            </p:nvPr>
          </p:nvCxnSpPr>
          <p:spPr>
            <a:xfrm>
              <a:off x="12893" y="4266"/>
              <a:ext cx="0" cy="413"/>
            </a:xfrm>
            <a:prstGeom prst="line">
              <a:avLst/>
            </a:prstGeom>
            <a:noFill/>
            <a:ln w="6350" cap="flat" cmpd="sng" algn="ctr">
              <a:solidFill>
                <a:srgbClr val="C00000"/>
              </a:solidFill>
              <a:prstDash val="sysDot"/>
              <a:headEnd type="none" w="med" len="med"/>
              <a:tailEnd type="none" w="med" len="med"/>
            </a:ln>
            <a:effectLst/>
          </p:spPr>
        </p:cxnSp>
      </p:grpSp>
      <p:grpSp>
        <p:nvGrpSpPr>
          <p:cNvPr id="32" name="组合 31"/>
          <p:cNvGrpSpPr/>
          <p:nvPr>
            <p:custDataLst>
              <p:tags r:id="rId11"/>
            </p:custDataLst>
          </p:nvPr>
        </p:nvGrpSpPr>
        <p:grpSpPr>
          <a:xfrm>
            <a:off x="3351848" y="2916175"/>
            <a:ext cx="3879437" cy="532522"/>
            <a:chOff x="4949" y="5294"/>
            <a:chExt cx="6083" cy="835"/>
          </a:xfrm>
        </p:grpSpPr>
        <p:sp>
          <p:nvSpPr>
            <p:cNvPr id="10" name="椭圆 9"/>
            <p:cNvSpPr/>
            <p:nvPr>
              <p:custDataLst>
                <p:tags r:id="rId12"/>
              </p:custDataLst>
            </p:nvPr>
          </p:nvSpPr>
          <p:spPr>
            <a:xfrm>
              <a:off x="4949" y="5478"/>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3</a:t>
              </a:r>
              <a:endParaRPr lang="zh-CN" altLang="en-US"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17" name="TextBox 65"/>
            <p:cNvSpPr txBox="1"/>
            <p:nvPr>
              <p:custDataLst>
                <p:tags r:id="rId13"/>
              </p:custDataLst>
            </p:nvPr>
          </p:nvSpPr>
          <p:spPr>
            <a:xfrm>
              <a:off x="6570" y="5294"/>
              <a:ext cx="4462" cy="835"/>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强大易用的编辑器</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lvl="0" defTabSz="457200">
                <a:lnSpc>
                  <a:spcPct val="120000"/>
                </a:lnSpc>
              </a:pPr>
              <a:r>
                <a:rPr lang="en-US" altLang="zh-CN"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通过其富文本编辑器提供多样化的文本编辑和多媒体插入功能，简化文章创作过程。</a:t>
              </a:r>
              <a:endParaRPr lang="en-US" altLang="zh-CN"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22" name="直接连接符 19"/>
            <p:cNvCxnSpPr/>
            <p:nvPr>
              <p:custDataLst>
                <p:tags r:id="rId14"/>
              </p:custDataLst>
            </p:nvPr>
          </p:nvCxnSpPr>
          <p:spPr>
            <a:xfrm>
              <a:off x="5447" y="5727"/>
              <a:ext cx="1013" cy="0"/>
            </a:xfrm>
            <a:prstGeom prst="line">
              <a:avLst/>
            </a:prstGeom>
            <a:noFill/>
            <a:ln w="9525" cap="flat" cmpd="sng" algn="ctr">
              <a:solidFill>
                <a:srgbClr val="C00000"/>
              </a:solidFill>
              <a:prstDash val="sysDot"/>
              <a:headEnd type="none" w="med" len="med"/>
              <a:tailEnd type="none" w="med" len="med"/>
            </a:ln>
            <a:effectLst/>
          </p:spPr>
        </p:cxnSp>
        <p:cxnSp>
          <p:nvCxnSpPr>
            <p:cNvPr id="23" name="直接连接符 20"/>
            <p:cNvCxnSpPr/>
            <p:nvPr>
              <p:custDataLst>
                <p:tags r:id="rId15"/>
              </p:custDataLst>
            </p:nvPr>
          </p:nvCxnSpPr>
          <p:spPr>
            <a:xfrm>
              <a:off x="6460" y="5521"/>
              <a:ext cx="0" cy="413"/>
            </a:xfrm>
            <a:prstGeom prst="line">
              <a:avLst/>
            </a:prstGeom>
            <a:noFill/>
            <a:ln w="9525" cap="flat" cmpd="sng" algn="ctr">
              <a:solidFill>
                <a:srgbClr val="C00000"/>
              </a:solidFill>
              <a:prstDash val="sysDot"/>
              <a:headEnd type="none" w="med" len="med"/>
              <a:tailEnd type="none" w="med" len="med"/>
            </a:ln>
            <a:effectLst/>
          </p:spPr>
        </p:cxnSp>
      </p:grpSp>
      <p:grpSp>
        <p:nvGrpSpPr>
          <p:cNvPr id="24" name="组合 23"/>
          <p:cNvGrpSpPr/>
          <p:nvPr>
            <p:custDataLst>
              <p:tags r:id="rId16"/>
            </p:custDataLst>
          </p:nvPr>
        </p:nvGrpSpPr>
        <p:grpSpPr>
          <a:xfrm>
            <a:off x="7450671" y="2916175"/>
            <a:ext cx="3851376" cy="532522"/>
            <a:chOff x="11376" y="5294"/>
            <a:chExt cx="6039" cy="835"/>
          </a:xfrm>
        </p:grpSpPr>
        <p:sp>
          <p:nvSpPr>
            <p:cNvPr id="2" name="椭圆 1"/>
            <p:cNvSpPr/>
            <p:nvPr>
              <p:custDataLst>
                <p:tags r:id="rId17"/>
              </p:custDataLst>
            </p:nvPr>
          </p:nvSpPr>
          <p:spPr>
            <a:xfrm>
              <a:off x="11376" y="5502"/>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4</a:t>
              </a:r>
              <a:endPar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3" name="TextBox 64"/>
            <p:cNvSpPr txBox="1"/>
            <p:nvPr>
              <p:custDataLst>
                <p:tags r:id="rId18"/>
              </p:custDataLst>
            </p:nvPr>
          </p:nvSpPr>
          <p:spPr>
            <a:xfrm>
              <a:off x="12953" y="5294"/>
              <a:ext cx="4462" cy="835"/>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易于部署维护</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defTabSz="457200">
                <a:lnSpc>
                  <a:spcPct val="120000"/>
                </a:lnSpc>
              </a:pPr>
              <a:r>
                <a:rPr lang="en-US" altLang="zh-CN"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提供灵活的部署选项，包括 Docker 镜像和 Jar 包，以及集中管理的应用数据，便于备份和迁移。</a:t>
              </a:r>
              <a:endParaRPr lang="en-US" altLang="zh-CN"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12" name="直接连接符 16"/>
            <p:cNvCxnSpPr/>
            <p:nvPr>
              <p:custDataLst>
                <p:tags r:id="rId19"/>
              </p:custDataLst>
            </p:nvPr>
          </p:nvCxnSpPr>
          <p:spPr>
            <a:xfrm>
              <a:off x="11879" y="5751"/>
              <a:ext cx="1013" cy="0"/>
            </a:xfrm>
            <a:prstGeom prst="line">
              <a:avLst/>
            </a:prstGeom>
            <a:noFill/>
            <a:ln w="6350" cap="flat" cmpd="sng" algn="ctr">
              <a:solidFill>
                <a:srgbClr val="C00000"/>
              </a:solidFill>
              <a:prstDash val="sysDot"/>
              <a:headEnd type="none" w="med" len="med"/>
              <a:tailEnd type="none" w="med" len="med"/>
            </a:ln>
            <a:effectLst/>
          </p:spPr>
        </p:cxnSp>
        <p:cxnSp>
          <p:nvCxnSpPr>
            <p:cNvPr id="15" name="直接连接符 17"/>
            <p:cNvCxnSpPr/>
            <p:nvPr>
              <p:custDataLst>
                <p:tags r:id="rId20"/>
              </p:custDataLst>
            </p:nvPr>
          </p:nvCxnSpPr>
          <p:spPr>
            <a:xfrm>
              <a:off x="12893" y="5545"/>
              <a:ext cx="0" cy="413"/>
            </a:xfrm>
            <a:prstGeom prst="line">
              <a:avLst/>
            </a:prstGeom>
            <a:noFill/>
            <a:ln w="6350" cap="flat" cmpd="sng" algn="ctr">
              <a:solidFill>
                <a:srgbClr val="C00000"/>
              </a:solidFill>
              <a:prstDash val="sysDot"/>
              <a:headEnd type="none" w="med" len="med"/>
              <a:tailEnd type="none" w="med" len="med"/>
            </a:ln>
            <a:effectLst/>
          </p:spPr>
        </p:cxnSp>
      </p:grpSp>
      <p:grpSp>
        <p:nvGrpSpPr>
          <p:cNvPr id="31" name="组合 30"/>
          <p:cNvGrpSpPr/>
          <p:nvPr>
            <p:custDataLst>
              <p:tags r:id="rId21"/>
            </p:custDataLst>
          </p:nvPr>
        </p:nvGrpSpPr>
        <p:grpSpPr>
          <a:xfrm>
            <a:off x="3351848" y="3731858"/>
            <a:ext cx="3879437" cy="434946"/>
            <a:chOff x="4949" y="6573"/>
            <a:chExt cx="6083" cy="682"/>
          </a:xfrm>
        </p:grpSpPr>
        <p:sp>
          <p:nvSpPr>
            <p:cNvPr id="27" name="椭圆 26"/>
            <p:cNvSpPr/>
            <p:nvPr>
              <p:custDataLst>
                <p:tags r:id="rId22"/>
              </p:custDataLst>
            </p:nvPr>
          </p:nvSpPr>
          <p:spPr>
            <a:xfrm>
              <a:off x="4949" y="6757"/>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5</a:t>
              </a:r>
              <a:endPar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28" name="TextBox 65"/>
            <p:cNvSpPr txBox="1"/>
            <p:nvPr>
              <p:custDataLst>
                <p:tags r:id="rId23"/>
              </p:custDataLst>
            </p:nvPr>
          </p:nvSpPr>
          <p:spPr>
            <a:xfrm>
              <a:off x="6570" y="6573"/>
              <a:ext cx="4462" cy="60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丰富附件存储方式</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lvl="0" defTabSz="457200">
                <a:lnSpc>
                  <a:spcPct val="120000"/>
                </a:lnSpc>
              </a:pPr>
              <a:r>
                <a:rPr lang="en-US" altLang="zh-CN"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支持多种存储策略和插件扩展，灵活管理上传的附件文件。</a:t>
              </a:r>
              <a:endParaRPr lang="en-US" altLang="zh-CN"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29" name="直接连接符 19"/>
            <p:cNvCxnSpPr/>
            <p:nvPr>
              <p:custDataLst>
                <p:tags r:id="rId24"/>
              </p:custDataLst>
            </p:nvPr>
          </p:nvCxnSpPr>
          <p:spPr>
            <a:xfrm>
              <a:off x="5447" y="7006"/>
              <a:ext cx="1013" cy="0"/>
            </a:xfrm>
            <a:prstGeom prst="line">
              <a:avLst/>
            </a:prstGeom>
            <a:noFill/>
            <a:ln w="9525" cap="flat" cmpd="sng" algn="ctr">
              <a:solidFill>
                <a:srgbClr val="C00000"/>
              </a:solidFill>
              <a:prstDash val="sysDot"/>
              <a:headEnd type="none" w="med" len="med"/>
              <a:tailEnd type="none" w="med" len="med"/>
            </a:ln>
            <a:effectLst/>
          </p:spPr>
        </p:cxnSp>
        <p:cxnSp>
          <p:nvCxnSpPr>
            <p:cNvPr id="30" name="直接连接符 20"/>
            <p:cNvCxnSpPr/>
            <p:nvPr>
              <p:custDataLst>
                <p:tags r:id="rId25"/>
              </p:custDataLst>
            </p:nvPr>
          </p:nvCxnSpPr>
          <p:spPr>
            <a:xfrm>
              <a:off x="6460" y="6800"/>
              <a:ext cx="0" cy="413"/>
            </a:xfrm>
            <a:prstGeom prst="line">
              <a:avLst/>
            </a:prstGeom>
            <a:noFill/>
            <a:ln w="9525" cap="flat" cmpd="sng" algn="ctr">
              <a:solidFill>
                <a:srgbClr val="C00000"/>
              </a:solidFill>
              <a:prstDash val="sysDot"/>
              <a:headEnd type="none" w="med" len="med"/>
              <a:tailEnd type="none" w="med" len="med"/>
            </a:ln>
            <a:effectLst/>
          </p:spPr>
        </p:cxnSp>
      </p:grpSp>
      <p:grpSp>
        <p:nvGrpSpPr>
          <p:cNvPr id="37" name="组合 36"/>
          <p:cNvGrpSpPr/>
          <p:nvPr>
            <p:custDataLst>
              <p:tags r:id="rId26"/>
            </p:custDataLst>
          </p:nvPr>
        </p:nvGrpSpPr>
        <p:grpSpPr>
          <a:xfrm>
            <a:off x="7450671" y="3731858"/>
            <a:ext cx="3851376" cy="450252"/>
            <a:chOff x="11376" y="6573"/>
            <a:chExt cx="6039" cy="706"/>
          </a:xfrm>
        </p:grpSpPr>
        <p:sp>
          <p:nvSpPr>
            <p:cNvPr id="33" name="椭圆 32"/>
            <p:cNvSpPr/>
            <p:nvPr>
              <p:custDataLst>
                <p:tags r:id="rId27"/>
              </p:custDataLst>
            </p:nvPr>
          </p:nvSpPr>
          <p:spPr>
            <a:xfrm>
              <a:off x="11376" y="6781"/>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6</a:t>
              </a:r>
              <a:endPar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34" name="TextBox 64"/>
            <p:cNvSpPr txBox="1"/>
            <p:nvPr>
              <p:custDataLst>
                <p:tags r:id="rId28"/>
              </p:custDataLst>
            </p:nvPr>
          </p:nvSpPr>
          <p:spPr>
            <a:xfrm>
              <a:off x="12953" y="6573"/>
              <a:ext cx="4462" cy="60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完善的备份机制</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defTabSz="457200">
                <a:lnSpc>
                  <a:spcPct val="120000"/>
                </a:lnSpc>
              </a:pPr>
              <a:r>
                <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提供全面的备份与恢复机制，确保数据安全和迁移便捷。</a:t>
              </a:r>
              <a:endPar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35" name="直接连接符 16"/>
            <p:cNvCxnSpPr/>
            <p:nvPr>
              <p:custDataLst>
                <p:tags r:id="rId29"/>
              </p:custDataLst>
            </p:nvPr>
          </p:nvCxnSpPr>
          <p:spPr>
            <a:xfrm>
              <a:off x="11880" y="7030"/>
              <a:ext cx="1013" cy="0"/>
            </a:xfrm>
            <a:prstGeom prst="line">
              <a:avLst/>
            </a:prstGeom>
            <a:noFill/>
            <a:ln w="6350" cap="flat" cmpd="sng" algn="ctr">
              <a:solidFill>
                <a:srgbClr val="C00000"/>
              </a:solidFill>
              <a:prstDash val="sysDot"/>
              <a:headEnd type="none" w="med" len="med"/>
              <a:tailEnd type="none" w="med" len="med"/>
            </a:ln>
            <a:effectLst/>
          </p:spPr>
        </p:cxnSp>
        <p:cxnSp>
          <p:nvCxnSpPr>
            <p:cNvPr id="36" name="直接连接符 17"/>
            <p:cNvCxnSpPr/>
            <p:nvPr>
              <p:custDataLst>
                <p:tags r:id="rId30"/>
              </p:custDataLst>
            </p:nvPr>
          </p:nvCxnSpPr>
          <p:spPr>
            <a:xfrm>
              <a:off x="12893" y="6823"/>
              <a:ext cx="0" cy="413"/>
            </a:xfrm>
            <a:prstGeom prst="line">
              <a:avLst/>
            </a:prstGeom>
            <a:noFill/>
            <a:ln w="6350" cap="flat" cmpd="sng" algn="ctr">
              <a:solidFill>
                <a:srgbClr val="C00000"/>
              </a:solidFill>
              <a:prstDash val="sysDot"/>
              <a:headEnd type="none" w="med" len="med"/>
              <a:tailEnd type="none" w="med" len="med"/>
            </a:ln>
            <a:effectLst/>
          </p:spPr>
        </p:cxnSp>
      </p:grpSp>
      <p:grpSp>
        <p:nvGrpSpPr>
          <p:cNvPr id="39" name="组合 38"/>
          <p:cNvGrpSpPr/>
          <p:nvPr>
            <p:custDataLst>
              <p:tags r:id="rId31"/>
            </p:custDataLst>
          </p:nvPr>
        </p:nvGrpSpPr>
        <p:grpSpPr>
          <a:xfrm>
            <a:off x="3351530" y="4483735"/>
            <a:ext cx="3862705" cy="532765"/>
            <a:chOff x="4949" y="6573"/>
            <a:chExt cx="6083" cy="839"/>
          </a:xfrm>
        </p:grpSpPr>
        <p:sp>
          <p:nvSpPr>
            <p:cNvPr id="40" name="椭圆 39"/>
            <p:cNvSpPr/>
            <p:nvPr>
              <p:custDataLst>
                <p:tags r:id="rId32"/>
              </p:custDataLst>
            </p:nvPr>
          </p:nvSpPr>
          <p:spPr>
            <a:xfrm>
              <a:off x="4949" y="6757"/>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7</a:t>
              </a:r>
              <a:endPar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41" name="TextBox 65"/>
            <p:cNvSpPr txBox="1"/>
            <p:nvPr>
              <p:custDataLst>
                <p:tags r:id="rId33"/>
              </p:custDataLst>
            </p:nvPr>
          </p:nvSpPr>
          <p:spPr>
            <a:xfrm>
              <a:off x="6570" y="6573"/>
              <a:ext cx="4462" cy="83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内置全文搜索引擎</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lvl="0" defTabSz="457200">
                <a:lnSpc>
                  <a:spcPct val="120000"/>
                </a:lnSpc>
              </a:pPr>
              <a:r>
                <a:rPr lang="zh-CN" altLang="en-US"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内置全文搜索引擎，支持关键字搜索和插件扩展，提供灵活的搜索解决方案。</a:t>
              </a:r>
              <a:endParaRPr lang="zh-CN" altLang="en-US" sz="775" dirty="0">
                <a:solidFill>
                  <a:srgbClr val="2F2637"/>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42" name="直接连接符 19"/>
            <p:cNvCxnSpPr/>
            <p:nvPr>
              <p:custDataLst>
                <p:tags r:id="rId34"/>
              </p:custDataLst>
            </p:nvPr>
          </p:nvCxnSpPr>
          <p:spPr>
            <a:xfrm>
              <a:off x="5447" y="7006"/>
              <a:ext cx="1013" cy="0"/>
            </a:xfrm>
            <a:prstGeom prst="line">
              <a:avLst/>
            </a:prstGeom>
            <a:noFill/>
            <a:ln w="9525" cap="flat" cmpd="sng" algn="ctr">
              <a:solidFill>
                <a:srgbClr val="C00000"/>
              </a:solidFill>
              <a:prstDash val="sysDot"/>
              <a:headEnd type="none" w="med" len="med"/>
              <a:tailEnd type="none" w="med" len="med"/>
            </a:ln>
            <a:effectLst/>
          </p:spPr>
        </p:cxnSp>
        <p:cxnSp>
          <p:nvCxnSpPr>
            <p:cNvPr id="43" name="直接连接符 20"/>
            <p:cNvCxnSpPr/>
            <p:nvPr>
              <p:custDataLst>
                <p:tags r:id="rId35"/>
              </p:custDataLst>
            </p:nvPr>
          </p:nvCxnSpPr>
          <p:spPr>
            <a:xfrm>
              <a:off x="6460" y="6800"/>
              <a:ext cx="0" cy="413"/>
            </a:xfrm>
            <a:prstGeom prst="line">
              <a:avLst/>
            </a:prstGeom>
            <a:noFill/>
            <a:ln w="9525" cap="flat" cmpd="sng" algn="ctr">
              <a:solidFill>
                <a:srgbClr val="C00000"/>
              </a:solidFill>
              <a:prstDash val="sysDot"/>
              <a:headEnd type="none" w="med" len="med"/>
              <a:tailEnd type="none" w="med" len="med"/>
            </a:ln>
            <a:effectLst/>
          </p:spPr>
        </p:cxnSp>
      </p:grpSp>
      <p:grpSp>
        <p:nvGrpSpPr>
          <p:cNvPr id="44" name="组合 43"/>
          <p:cNvGrpSpPr/>
          <p:nvPr>
            <p:custDataLst>
              <p:tags r:id="rId36"/>
            </p:custDataLst>
          </p:nvPr>
        </p:nvGrpSpPr>
        <p:grpSpPr>
          <a:xfrm>
            <a:off x="7442200" y="4481830"/>
            <a:ext cx="3834765" cy="532765"/>
            <a:chOff x="11376" y="6573"/>
            <a:chExt cx="6039" cy="839"/>
          </a:xfrm>
        </p:grpSpPr>
        <p:sp>
          <p:nvSpPr>
            <p:cNvPr id="45" name="椭圆 44"/>
            <p:cNvSpPr/>
            <p:nvPr>
              <p:custDataLst>
                <p:tags r:id="rId37"/>
              </p:custDataLst>
            </p:nvPr>
          </p:nvSpPr>
          <p:spPr>
            <a:xfrm>
              <a:off x="11376" y="6781"/>
              <a:ext cx="498" cy="498"/>
            </a:xfrm>
            <a:prstGeom prst="ellipse">
              <a:avLst/>
            </a:prstGeom>
            <a:solidFill>
              <a:srgbClr val="0E0BA4"/>
            </a:solidFill>
            <a:ln w="25400" cap="flat" cmpd="sng" algn="ctr">
              <a:solidFill>
                <a:schemeClr val="bg1"/>
              </a:solidFill>
              <a:prstDash val="solid"/>
            </a:ln>
            <a:effectLst/>
          </p:spPr>
          <p:txBody>
            <a:bodyPr rtlCol="0" anchor="ctr"/>
            <a:lstStyle/>
            <a:p>
              <a:pPr algn="ctr" defTabSz="1219200">
                <a:defRPr/>
              </a:pPr>
              <a:r>
                <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8</a:t>
              </a:r>
              <a:endParaRPr lang="en-US" altLang="zh-CN" sz="1330" b="1" kern="0" dirty="0">
                <a:solidFill>
                  <a:sysClr val="window" lastClr="FFFFFF"/>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p:txBody>
        </p:sp>
        <p:sp>
          <p:nvSpPr>
            <p:cNvPr id="46" name="TextBox 64"/>
            <p:cNvSpPr txBox="1"/>
            <p:nvPr>
              <p:custDataLst>
                <p:tags r:id="rId38"/>
              </p:custDataLst>
            </p:nvPr>
          </p:nvSpPr>
          <p:spPr>
            <a:xfrm>
              <a:off x="12953" y="6573"/>
              <a:ext cx="4462" cy="83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lvl="0" defTabSz="457200">
                <a:lnSpc>
                  <a:spcPct val="120000"/>
                </a:lnSpc>
              </a:pPr>
              <a:r>
                <a:rPr lang="zh-CN" altLang="en-US"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rPr>
                <a:t>多用户权限体系</a:t>
              </a:r>
              <a:endParaRPr lang="en-US" altLang="zh-CN" sz="1330" b="1" dirty="0">
                <a:solidFill>
                  <a:srgbClr val="0E0BA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endParaRPr>
            </a:p>
            <a:p>
              <a:pPr defTabSz="457200">
                <a:lnSpc>
                  <a:spcPct val="120000"/>
                </a:lnSpc>
              </a:pPr>
              <a:r>
                <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rPr>
                <a:t>Halo 通过完善的用户管理和基于角色的权限体系，支持多用户功能场景的轻松实现。</a:t>
              </a:r>
              <a:endParaRPr lang="zh-CN" altLang="en-US" sz="775" dirty="0">
                <a:solidFill>
                  <a:prstClr val="black">
                    <a:lumMod val="65000"/>
                    <a:lumOff val="35000"/>
                  </a:prstClr>
                </a:solidFill>
                <a:latin typeface="阿里巴巴普惠体 3.0 45 Light" panose="00020600040101010101" pitchFamily="18" charset="-122"/>
                <a:ea typeface="阿里巴巴普惠体 3.0 45 Light" panose="00020600040101010101" pitchFamily="18" charset="-122"/>
                <a:cs typeface="阿里巴巴普惠体 3.0 45 Light" panose="00020600040101010101" pitchFamily="18" charset="-122"/>
                <a:sym typeface="华文宋体" panose="02010600040101010101" pitchFamily="2" charset="-122"/>
              </a:endParaRPr>
            </a:p>
          </p:txBody>
        </p:sp>
        <p:cxnSp>
          <p:nvCxnSpPr>
            <p:cNvPr id="47" name="直接连接符 16"/>
            <p:cNvCxnSpPr/>
            <p:nvPr>
              <p:custDataLst>
                <p:tags r:id="rId39"/>
              </p:custDataLst>
            </p:nvPr>
          </p:nvCxnSpPr>
          <p:spPr>
            <a:xfrm>
              <a:off x="11880" y="7030"/>
              <a:ext cx="1013" cy="0"/>
            </a:xfrm>
            <a:prstGeom prst="line">
              <a:avLst/>
            </a:prstGeom>
            <a:noFill/>
            <a:ln w="6350" cap="flat" cmpd="sng" algn="ctr">
              <a:solidFill>
                <a:srgbClr val="C00000"/>
              </a:solidFill>
              <a:prstDash val="sysDot"/>
              <a:headEnd type="none" w="med" len="med"/>
              <a:tailEnd type="none" w="med" len="med"/>
            </a:ln>
            <a:effectLst/>
          </p:spPr>
        </p:cxnSp>
        <p:cxnSp>
          <p:nvCxnSpPr>
            <p:cNvPr id="48" name="直接连接符 17"/>
            <p:cNvCxnSpPr/>
            <p:nvPr>
              <p:custDataLst>
                <p:tags r:id="rId40"/>
              </p:custDataLst>
            </p:nvPr>
          </p:nvCxnSpPr>
          <p:spPr>
            <a:xfrm>
              <a:off x="12893" y="6823"/>
              <a:ext cx="0" cy="413"/>
            </a:xfrm>
            <a:prstGeom prst="line">
              <a:avLst/>
            </a:prstGeom>
            <a:noFill/>
            <a:ln w="6350" cap="flat" cmpd="sng" algn="ctr">
              <a:solidFill>
                <a:srgbClr val="C00000"/>
              </a:solidFill>
              <a:prstDash val="sysDot"/>
              <a:headEnd type="none" w="med" len="med"/>
              <a:tailEnd type="none" w="med" len="med"/>
            </a:ln>
            <a:effectLst/>
          </p:spPr>
        </p:cxnSp>
      </p:grpSp>
    </p:spTree>
    <p:custDataLst>
      <p:tags r:id="rId4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idx="4294967295"/>
          </p:nvPr>
        </p:nvSpPr>
        <p:spPr>
          <a:xfrm>
            <a:off x="611187" y="590208"/>
            <a:ext cx="10969625" cy="706437"/>
          </a:xfrm>
        </p:spPr>
        <p:txBody>
          <a:bodyPr vert="horz" lIns="91440" tIns="45720" rIns="91440" bIns="45720" rtlCol="0" anchor="ctr">
            <a:normAutofit/>
          </a:body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一、可插拔架构</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sp>
        <p:nvSpPr>
          <p:cNvPr id="2" name="文本框 1"/>
          <p:cNvSpPr txBox="1"/>
          <p:nvPr/>
        </p:nvSpPr>
        <p:spPr>
          <a:xfrm>
            <a:off x="610870" y="1752600"/>
            <a:ext cx="4511675" cy="4023995"/>
          </a:xfrm>
          <a:prstGeom prst="rect">
            <a:avLst/>
          </a:prstGeom>
          <a:noFill/>
        </p:spPr>
        <p:txBody>
          <a:bodyPr wrap="square" rtlCol="0">
            <a:noAutofit/>
          </a:bodyPr>
          <a:p>
            <a:pPr marL="0" marR="0" lvl="0" indent="0"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 </a:t>
            </a:r>
            <a:r>
              <a:rPr lang="zh-CN" altLang="en-US"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采用可插拔架构，功能模块之间耦合度低、灵活性提高。支持用户按需安装、卸载插件，操作便捷。同时提供插件开发接口以确保较高扩展性和可维护性。</a:t>
            </a:r>
            <a:endParaRPr lang="zh-CN" altLang="en-US"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285750" marR="0" lvl="0" indent="-285750" defTabSz="821690" rtl="0" eaLnBrk="1" fontAlgn="auto" latinLnBrk="0" hangingPunct="0">
              <a:lnSpc>
                <a:spcPct val="170000"/>
              </a:lnSpc>
              <a:spcBef>
                <a:spcPts val="3000"/>
              </a:spcBef>
              <a:spcAft>
                <a:spcPts val="0"/>
              </a:spcAft>
              <a:buClr>
                <a:srgbClr val="000000"/>
              </a:buClr>
              <a:buSzTx/>
              <a:buFont typeface="Wingdings" panose="05000000000000000000" charset="0"/>
              <a:buChar char="Ø"/>
              <a:defRPr/>
            </a:pPr>
            <a:r>
              <a:rPr lang="zh-CN" altLang="en-US" dirty="0">
                <a:solidFill>
                  <a:schemeClr val="tx1"/>
                </a:solidFill>
                <a:effectLst/>
                <a:latin typeface="阿里巴巴普惠体" panose="00020600040101010101" charset="-122"/>
                <a:ea typeface="阿里巴巴普惠体" panose="00020600040101010101" charset="-122"/>
                <a:cs typeface="阿里巴巴普惠体" panose="00020600040101010101" charset="-122"/>
                <a:sym typeface="+mn-ea"/>
              </a:rPr>
              <a:t>支持在运行时安装和卸载插件</a:t>
            </a:r>
            <a:endParaRPr lang="zh-CN" altLang="en-US" b="0" i="0" dirty="0">
              <a:solidFill>
                <a:schemeClr val="tx1"/>
              </a:solidFill>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70000"/>
              </a:lnSpc>
              <a:buClr>
                <a:srgbClr val="000000"/>
              </a:buClr>
              <a:buFont typeface="Wingdings" panose="05000000000000000000" charset="0"/>
              <a:buChar char="Ø"/>
            </a:pPr>
            <a:r>
              <a:rPr lang="zh-CN" altLang="en-US" dirty="0">
                <a:solidFill>
                  <a:schemeClr val="tx1"/>
                </a:solidFill>
                <a:effectLst/>
                <a:latin typeface="阿里巴巴普惠体" panose="00020600040101010101" charset="-122"/>
                <a:ea typeface="阿里巴巴普惠体" panose="00020600040101010101" charset="-122"/>
                <a:cs typeface="阿里巴巴普惠体" panose="00020600040101010101" charset="-122"/>
                <a:sym typeface="+mn-ea"/>
              </a:rPr>
              <a:t>更加方便地集成三方平台</a:t>
            </a:r>
            <a:endParaRPr lang="zh-CN" altLang="en-US" b="0" i="0" dirty="0">
              <a:solidFill>
                <a:schemeClr val="tx1"/>
              </a:solidFill>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70000"/>
              </a:lnSpc>
              <a:buClr>
                <a:srgbClr val="000000"/>
              </a:buClr>
              <a:buFont typeface="Wingdings" panose="05000000000000000000" charset="0"/>
              <a:buChar char="Ø"/>
            </a:pPr>
            <a:r>
              <a:rPr lang="zh-CN" altLang="en-US" dirty="0">
                <a:solidFill>
                  <a:schemeClr val="tx1"/>
                </a:solidFill>
                <a:effectLst/>
                <a:latin typeface="阿里巴巴普惠体" panose="00020600040101010101" charset="-122"/>
                <a:ea typeface="阿里巴巴普惠体" panose="00020600040101010101" charset="-122"/>
                <a:cs typeface="阿里巴巴普惠体" panose="00020600040101010101" charset="-122"/>
                <a:sym typeface="+mn-ea"/>
              </a:rPr>
              <a:t>统一的可配置设置表单</a:t>
            </a:r>
            <a:endParaRPr lang="zh-CN" altLang="en-US" b="0" i="0" dirty="0">
              <a:solidFill>
                <a:schemeClr val="tx1"/>
              </a:solidFill>
              <a:effectLst/>
              <a:latin typeface="阿里巴巴普惠体" panose="00020600040101010101" charset="-122"/>
              <a:ea typeface="阿里巴巴普惠体" panose="00020600040101010101" charset="-122"/>
              <a:cs typeface="阿里巴巴普惠体" panose="00020600040101010101" charset="-122"/>
            </a:endParaRPr>
          </a:p>
          <a:p>
            <a:pPr marL="285750" indent="-285750" algn="l">
              <a:lnSpc>
                <a:spcPct val="170000"/>
              </a:lnSpc>
              <a:buClr>
                <a:srgbClr val="000000"/>
              </a:buClr>
              <a:buFont typeface="Wingdings" panose="05000000000000000000" charset="0"/>
              <a:buChar char="Ø"/>
            </a:pPr>
            <a:r>
              <a:rPr lang="zh-CN" altLang="en-US" dirty="0">
                <a:solidFill>
                  <a:schemeClr val="tx1"/>
                </a:solidFill>
                <a:effectLst/>
                <a:latin typeface="阿里巴巴普惠体" panose="00020600040101010101" charset="-122"/>
                <a:ea typeface="阿里巴巴普惠体" panose="00020600040101010101" charset="-122"/>
                <a:cs typeface="阿里巴巴普惠体" panose="00020600040101010101" charset="-122"/>
                <a:sym typeface="+mn-ea"/>
              </a:rPr>
              <a:t>支持自定义模型，自动生成 </a:t>
            </a:r>
            <a:r>
              <a:rPr lang="en-US" altLang="zh-CN" dirty="0">
                <a:solidFill>
                  <a:schemeClr val="tx1"/>
                </a:solidFill>
                <a:effectLst/>
                <a:latin typeface="阿里巴巴普惠体" panose="00020600040101010101" charset="-122"/>
                <a:ea typeface="阿里巴巴普惠体" panose="00020600040101010101" charset="-122"/>
                <a:cs typeface="阿里巴巴普惠体" panose="00020600040101010101" charset="-122"/>
                <a:sym typeface="+mn-ea"/>
              </a:rPr>
              <a:t>RESTful API</a:t>
            </a:r>
            <a:endParaRPr lang="en-US" altLang="zh-CN" b="0" i="0" dirty="0">
              <a:solidFill>
                <a:schemeClr val="accent1">
                  <a:lumMod val="50000"/>
                </a:schemeClr>
              </a:solidFill>
              <a:effectLst/>
              <a:latin typeface="阿里巴巴普惠体" panose="00020600040101010101" charset="-122"/>
              <a:ea typeface="阿里巴巴普惠体" panose="00020600040101010101" charset="-122"/>
              <a:cs typeface="阿里巴巴普惠体" panose="00020600040101010101" charset="-122"/>
            </a:endParaRPr>
          </a:p>
          <a:p>
            <a:endParaRPr lang="en-US" altLang="zh-CN" b="0" i="0" dirty="0">
              <a:solidFill>
                <a:schemeClr val="accent1">
                  <a:lumMod val="50000"/>
                </a:schemeClr>
              </a:solidFill>
              <a:effectLst/>
              <a:latin typeface="阿里巴巴普惠体" panose="00020600040101010101" charset="-122"/>
              <a:ea typeface="阿里巴巴普惠体" panose="00020600040101010101" charset="-122"/>
              <a:cs typeface="阿里巴巴普惠体" panose="00020600040101010101" charset="-122"/>
            </a:endParaRPr>
          </a:p>
        </p:txBody>
      </p:sp>
      <p:pic>
        <p:nvPicPr>
          <p:cNvPr id="5" name="图片 4"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26100" y="1752600"/>
            <a:ext cx="5831205" cy="3805555"/>
          </a:xfrm>
          <a:prstGeom prst="rect">
            <a:avLst/>
          </a:prstGeom>
          <a:ln>
            <a:noFill/>
          </a:ln>
          <a:effectLst>
            <a:outerShdw blurRad="292100" dist="139700" dir="2700000" algn="tl" rotWithShape="0">
              <a:srgbClr val="333333">
                <a:alpha val="65000"/>
              </a:srgbClr>
            </a:outerShdw>
          </a:effectLst>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4"/>
          <p:cNvSpPr txBox="1"/>
          <p:nvPr/>
        </p:nvSpPr>
        <p:spPr>
          <a:xfrm>
            <a:off x="611187" y="590208"/>
            <a:ext cx="10969625"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buClrTx/>
              <a:buSzTx/>
              <a:buFontTx/>
            </a:pPr>
            <a:r>
              <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rPr>
              <a:t>二、功能丰富的主题机制</a:t>
            </a:r>
            <a:endParaRPr lang="en-US" altLang="zh-CN" sz="3200" dirty="0">
              <a:latin typeface="阿里巴巴普惠体 3.0 105 Heavy" panose="00020600040101010101" pitchFamily="18" charset="-122"/>
              <a:ea typeface="阿里巴巴普惠体 3.0 105 Heavy" panose="00020600040101010101" pitchFamily="18" charset="-122"/>
              <a:cs typeface="阿里巴巴普惠体 3.0 105 Heavy" panose="00020600040101010101" pitchFamily="18"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10870" y="1642110"/>
            <a:ext cx="6359525" cy="415036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7396480" y="1642110"/>
            <a:ext cx="4377690" cy="4150360"/>
          </a:xfrm>
          <a:prstGeom prst="rect">
            <a:avLst/>
          </a:prstGeom>
          <a:noFill/>
        </p:spPr>
        <p:txBody>
          <a:bodyPr wrap="square" rtlCol="0">
            <a:noAutofit/>
          </a:bodyPr>
          <a:p>
            <a:pPr marL="0" marR="0" lvl="0" algn="l" defTabSz="821690" rtl="0" eaLnBrk="1" fontAlgn="auto" latinLnBrk="0" hangingPunct="0">
              <a:lnSpc>
                <a:spcPct val="100000"/>
              </a:lnSpc>
              <a:spcBef>
                <a:spcPts val="3000"/>
              </a:spcBef>
              <a:spcAft>
                <a:spcPts val="0"/>
              </a:spcAft>
              <a:buClrTx/>
              <a:buSzTx/>
              <a:buFontTx/>
              <a:buNone/>
              <a:defRPr/>
            </a:pPr>
            <a:r>
              <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rPr>
              <a:t>Halo 提供完整的主题模板机制，用于构建前台界面。这意味着用户可以根据自己的喜好选择不同类型的主题模板来定制化自己的站点外观。</a:t>
            </a:r>
            <a:endParaRPr lang="en-US" altLang="zh-CN" sz="2000" kern="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marL="0" marR="0" lvl="0" algn="l" defTabSz="821690" rtl="0" eaLnBrk="1" fontAlgn="auto" latinLnBrk="0" hangingPunct="0">
              <a:lnSpc>
                <a:spcPct val="100000"/>
              </a:lnSpc>
              <a:spcBef>
                <a:spcPts val="3000"/>
              </a:spcBef>
              <a:spcAft>
                <a:spcPts val="0"/>
              </a:spcAft>
              <a:buClrTx/>
              <a:buSzTx/>
              <a:buFontTx/>
              <a:buNone/>
              <a:defRPr/>
            </a:pPr>
            <a:endParaRPr kumimoji="0" lang="en-US" altLang="zh-CN" sz="2000" b="0" i="0" u="none" strike="noStrike" kern="0" cap="none" spc="0" normalizeH="0" baseline="0" noProof="0" dirty="0">
              <a:ln>
                <a:noFill/>
              </a:ln>
              <a:solidFill>
                <a:srgbClr val="5E5E5E"/>
              </a:solidFill>
              <a:effectLst/>
              <a:uLnTx/>
              <a:uFillTx/>
              <a:latin typeface="阿里巴巴普惠体 3.0 65 Medium" panose="00020600040101010101" pitchFamily="18" charset="-122"/>
              <a:ea typeface="阿里巴巴普惠体 3.0 65 Medium" panose="00020600040101010101" pitchFamily="18" charset="-122"/>
              <a:cs typeface="阿里巴巴普惠体 3.0 65 Medium" panose="00020600040101010101" pitchFamily="18" charset="-122"/>
              <a:sym typeface="阿里巴巴普惠体 3.0 65 Medium" panose="00020600040101010101" pitchFamily="18" charset="-122"/>
            </a:endParaRPr>
          </a:p>
          <a:p>
            <a:pPr indent="0" algn="l">
              <a:lnSpc>
                <a:spcPct val="150000"/>
              </a:lnSpc>
              <a:buClr>
                <a:srgbClr val="000000"/>
              </a:buClr>
              <a:buFont typeface="Wingdings" panose="05000000000000000000" pitchFamily="2" charset="2"/>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  </a:t>
            </a:r>
            <a:r>
              <a:rPr lang="zh-CN" altLang="en-US" dirty="0">
                <a:effectLst/>
                <a:latin typeface="阿里巴巴普惠体" panose="00020600040101010101" charset="-122"/>
                <a:ea typeface="阿里巴巴普惠体" panose="00020600040101010101" charset="-122"/>
                <a:cs typeface="阿里巴巴普惠体" panose="00020600040101010101" charset="-122"/>
                <a:sym typeface="+mn-ea"/>
              </a:rPr>
              <a:t>动态切换主题模板</a:t>
            </a:r>
            <a:endParaRPr lang="zh-CN" altLang="en-US" b="0" i="0" dirty="0">
              <a:effectLst/>
              <a:latin typeface="阿里巴巴普惠体" panose="00020600040101010101" charset="-122"/>
              <a:ea typeface="阿里巴巴普惠体" panose="00020600040101010101" charset="-122"/>
              <a:cs typeface="阿里巴巴普惠体" panose="00020600040101010101" charset="-122"/>
            </a:endParaRPr>
          </a:p>
          <a:p>
            <a:pPr indent="0" algn="l">
              <a:lnSpc>
                <a:spcPct val="150000"/>
              </a:lnSpc>
              <a:buClr>
                <a:srgbClr val="000000"/>
              </a:buClr>
              <a:buFont typeface="Wingdings" panose="05000000000000000000" pitchFamily="2" charset="2"/>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  </a:t>
            </a:r>
            <a:r>
              <a:rPr lang="zh-CN" altLang="en-US" dirty="0">
                <a:effectLst/>
                <a:latin typeface="阿里巴巴普惠体" panose="00020600040101010101" charset="-122"/>
                <a:ea typeface="阿里巴巴普惠体" panose="00020600040101010101" charset="-122"/>
                <a:cs typeface="阿里巴巴普惠体" panose="00020600040101010101" charset="-122"/>
                <a:sym typeface="+mn-ea"/>
              </a:rPr>
              <a:t>支持实时编辑和预览效果</a:t>
            </a:r>
            <a:endParaRPr lang="zh-CN" altLang="en-US" b="0" i="0" dirty="0">
              <a:effectLst/>
              <a:latin typeface="阿里巴巴普惠体" panose="00020600040101010101" charset="-122"/>
              <a:ea typeface="阿里巴巴普惠体" panose="00020600040101010101" charset="-122"/>
              <a:cs typeface="阿里巴巴普惠体" panose="00020600040101010101" charset="-122"/>
            </a:endParaRPr>
          </a:p>
          <a:p>
            <a:pPr indent="0" algn="l">
              <a:lnSpc>
                <a:spcPct val="150000"/>
              </a:lnSpc>
              <a:buClr>
                <a:srgbClr val="000000"/>
              </a:buClr>
              <a:buFont typeface="Wingdings" panose="05000000000000000000" pitchFamily="2" charset="2"/>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  </a:t>
            </a:r>
            <a:r>
              <a:rPr lang="zh-CN" altLang="en-US" dirty="0">
                <a:effectLst/>
                <a:latin typeface="阿里巴巴普惠体" panose="00020600040101010101" charset="-122"/>
                <a:ea typeface="阿里巴巴普惠体" panose="00020600040101010101" charset="-122"/>
                <a:cs typeface="阿里巴巴普惠体" panose="00020600040101010101" charset="-122"/>
                <a:sym typeface="+mn-ea"/>
              </a:rPr>
              <a:t>多语言支持</a:t>
            </a:r>
            <a:endParaRPr lang="zh-CN" altLang="en-US" b="0" i="0" dirty="0">
              <a:effectLst/>
              <a:latin typeface="阿里巴巴普惠体" panose="00020600040101010101" charset="-122"/>
              <a:ea typeface="阿里巴巴普惠体" panose="00020600040101010101" charset="-122"/>
              <a:cs typeface="阿里巴巴普惠体" panose="00020600040101010101" charset="-122"/>
            </a:endParaRPr>
          </a:p>
          <a:p>
            <a:pPr indent="0" algn="l">
              <a:lnSpc>
                <a:spcPct val="150000"/>
              </a:lnSpc>
              <a:buClr>
                <a:srgbClr val="000000"/>
              </a:buClr>
              <a:buFont typeface="Wingdings" panose="05000000000000000000" pitchFamily="2" charset="2"/>
              <a:buChar char="ü"/>
            </a:pPr>
            <a:r>
              <a:rPr lang="en-US" altLang="zh-CN" dirty="0">
                <a:effectLst/>
                <a:latin typeface="阿里巴巴普惠体" panose="00020600040101010101" charset="-122"/>
                <a:ea typeface="阿里巴巴普惠体" panose="00020600040101010101" charset="-122"/>
                <a:cs typeface="阿里巴巴普惠体" panose="00020600040101010101" charset="-122"/>
                <a:sym typeface="+mn-ea"/>
              </a:rPr>
              <a:t>  </a:t>
            </a:r>
            <a:r>
              <a:rPr lang="zh-CN" altLang="en-US" dirty="0">
                <a:effectLst/>
                <a:latin typeface="阿里巴巴普惠体" panose="00020600040101010101" charset="-122"/>
                <a:ea typeface="阿里巴巴普惠体" panose="00020600040101010101" charset="-122"/>
                <a:cs typeface="阿里巴巴普惠体" panose="00020600040101010101" charset="-122"/>
                <a:sym typeface="+mn-ea"/>
              </a:rPr>
              <a:t>与插件配合实现更多功能</a:t>
            </a:r>
            <a:endParaRPr lang="zh-CN" altLang="en-US" b="0" i="0" dirty="0">
              <a:effectLst/>
              <a:latin typeface="阿里巴巴普惠体" panose="00020600040101010101" charset="-122"/>
              <a:ea typeface="阿里巴巴普惠体" panose="00020600040101010101" charset="-122"/>
              <a:cs typeface="阿里巴巴普惠体" panose="00020600040101010101" charset="-122"/>
            </a:endParaRPr>
          </a:p>
          <a:p>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PLACING_PICTURE_USER_VIEWPORT" val="{&quot;height&quot;:1566,&quot;width&quot;:1842}"/>
</p:tagLst>
</file>

<file path=ppt/tags/tag11.xml><?xml version="1.0" encoding="utf-8"?>
<p:tagLst xmlns:p="http://schemas.openxmlformats.org/presentationml/2006/main">
  <p:tag name="KSO_WM_DIAGRAM_VIRTUALLY_FRAME" val="{&quot;height&quot;:202.3,&quot;left&quot;:155.9,&quot;top&quot;:286.45,&quot;width&quot;:216.35}"/>
</p:tagLst>
</file>

<file path=ppt/tags/tag12.xml><?xml version="1.0" encoding="utf-8"?>
<p:tagLst xmlns:p="http://schemas.openxmlformats.org/presentationml/2006/main">
  <p:tag name="KSO_WM_DIAGRAM_VIRTUALLY_FRAME" val="{&quot;height&quot;:212.5,&quot;left&quot;:155.9,&quot;top&quot;:286.45,&quot;width&quot;:207.45}"/>
</p:tagLst>
</file>

<file path=ppt/tags/tag13.xml><?xml version="1.0" encoding="utf-8"?>
<p:tagLst xmlns:p="http://schemas.openxmlformats.org/presentationml/2006/main">
  <p:tag name="KSO_WM_DIAGRAM_VIRTUALLY_FRAME" val="{&quot;height&quot;:202.3,&quot;left&quot;:155.9,&quot;top&quot;:286.45,&quot;width&quot;:216.35}"/>
</p:tagLst>
</file>

<file path=ppt/tags/tag14.xml><?xml version="1.0" encoding="utf-8"?>
<p:tagLst xmlns:p="http://schemas.openxmlformats.org/presentationml/2006/main">
  <p:tag name="KSO_WM_DIAGRAM_VIRTUALLY_FRAME" val="{&quot;height&quot;:202.3,&quot;left&quot;:155.9,&quot;top&quot;:286.45,&quot;width&quot;:216.35}"/>
</p:tagLst>
</file>

<file path=ppt/tags/tag15.xml><?xml version="1.0" encoding="utf-8"?>
<p:tagLst xmlns:p="http://schemas.openxmlformats.org/presentationml/2006/main">
  <p:tag name="KSO_WM_DIAGRAM_VIRTUALLY_FRAME" val="{&quot;height&quot;:212.5,&quot;left&quot;:155.9,&quot;top&quot;:286.45,&quot;width&quot;:207.45}"/>
</p:tagLst>
</file>

<file path=ppt/tags/tag16.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18.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19.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21.xml><?xml version="1.0" encoding="utf-8"?>
<p:tagLst xmlns:p="http://schemas.openxmlformats.org/presentationml/2006/main">
  <p:tag name="KSO_WM_BEAUTIFY_FLAG" val="#wm#"/>
  <p:tag name="KSO_WM_UNIT_TYPE" val="l_h_x"/>
  <p:tag name="KSO_WM_UNIT_INDEX" val="1_1_1"/>
  <p:tag name="KSO_WM_UNIT_ID" val="diagram19882022_3*l_h_x*1_1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22.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23.xml><?xml version="1.0" encoding="utf-8"?>
<p:tagLst xmlns:p="http://schemas.openxmlformats.org/presentationml/2006/main">
  <p:tag name="KSO_WM_BEAUTIFY_FLAG" val="#wm#"/>
  <p:tag name="KSO_WM_UNIT_TYPE" val="l_h_i"/>
  <p:tag name="KSO_WM_UNIT_INDEX" val="1_2_1"/>
  <p:tag name="KSO_WM_UNIT_ID" val="diagram19882022_3*l_h_i*1_2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24.xml><?xml version="1.0" encoding="utf-8"?>
<p:tagLst xmlns:p="http://schemas.openxmlformats.org/presentationml/2006/main">
  <p:tag name="KSO_WM_BEAUTIFY_FLAG" val="#wm#"/>
  <p:tag name="KSO_WM_UNIT_TYPE" val="l_h_a"/>
  <p:tag name="KSO_WM_UNIT_INDEX" val="1_2_1"/>
  <p:tag name="KSO_WM_UNIT_ID" val="diagram19882022_3*l_h_a*1_2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25.xml><?xml version="1.0" encoding="utf-8"?>
<p:tagLst xmlns:p="http://schemas.openxmlformats.org/presentationml/2006/main">
  <p:tag name="KSO_WM_BEAUTIFY_FLAG" val="#wm#"/>
  <p:tag name="KSO_WM_UNIT_TYPE" val="l_h_i"/>
  <p:tag name="KSO_WM_UNIT_INDEX" val="1_2_2"/>
  <p:tag name="KSO_WM_UNIT_ID" val="diagram19882022_3*l_h_i*1_2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26.xml><?xml version="1.0" encoding="utf-8"?>
<p:tagLst xmlns:p="http://schemas.openxmlformats.org/presentationml/2006/main">
  <p:tag name="KSO_WM_BEAUTIFY_FLAG" val="#wm#"/>
  <p:tag name="KSO_WM_UNIT_TYPE" val="l_h_x"/>
  <p:tag name="KSO_WM_UNIT_INDEX" val="1_2_1"/>
  <p:tag name="KSO_WM_UNIT_ID" val="diagram19882022_3*l_h_x*1_2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27.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28.xml><?xml version="1.0" encoding="utf-8"?>
<p:tagLst xmlns:p="http://schemas.openxmlformats.org/presentationml/2006/main">
  <p:tag name="KSO_WM_BEAUTIFY_FLAG" val="#wm#"/>
  <p:tag name="KSO_WM_UNIT_TYPE" val="l_h_i"/>
  <p:tag name="KSO_WM_UNIT_INDEX" val="1_3_1"/>
  <p:tag name="KSO_WM_UNIT_ID" val="diagram19882022_3*l_h_i*1_3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29.xml><?xml version="1.0" encoding="utf-8"?>
<p:tagLst xmlns:p="http://schemas.openxmlformats.org/presentationml/2006/main">
  <p:tag name="KSO_WM_BEAUTIFY_FLAG" val="#wm#"/>
  <p:tag name="KSO_WM_UNIT_TYPE" val="l_h_a"/>
  <p:tag name="KSO_WM_UNIT_INDEX" val="1_3_1"/>
  <p:tag name="KSO_WM_UNIT_ID" val="diagram19882022_3*l_h_a*1_3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BEAUTIFY_FLAG" val="#wm#"/>
  <p:tag name="KSO_WM_UNIT_TYPE" val="l_h_i"/>
  <p:tag name="KSO_WM_UNIT_INDEX" val="1_3_2"/>
  <p:tag name="KSO_WM_UNIT_ID" val="diagram19882022_3*l_h_i*1_3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1.xml><?xml version="1.0" encoding="utf-8"?>
<p:tagLst xmlns:p="http://schemas.openxmlformats.org/presentationml/2006/main">
  <p:tag name="KSO_WM_BEAUTIFY_FLAG" val="#wm#"/>
  <p:tag name="KSO_WM_UNIT_TYPE" val="l_h_x"/>
  <p:tag name="KSO_WM_UNIT_INDEX" val="1_3_1"/>
  <p:tag name="KSO_WM_UNIT_ID" val="diagram19882022_3*l_h_x*1_3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2.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33.xml><?xml version="1.0" encoding="utf-8"?>
<p:tagLst xmlns:p="http://schemas.openxmlformats.org/presentationml/2006/main">
  <p:tag name="KSO_WM_BEAUTIFY_FLAG" val="#wm#"/>
  <p:tag name="KSO_WM_UNIT_TYPE" val="l_h_i"/>
  <p:tag name="KSO_WM_UNIT_INDEX" val="1_4_1"/>
  <p:tag name="KSO_WM_UNIT_ID" val="diagram19882022_3*l_h_i*1_4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34.xml><?xml version="1.0" encoding="utf-8"?>
<p:tagLst xmlns:p="http://schemas.openxmlformats.org/presentationml/2006/main">
  <p:tag name="KSO_WM_BEAUTIFY_FLAG" val="#wm#"/>
  <p:tag name="KSO_WM_UNIT_TYPE" val="l_h_a"/>
  <p:tag name="KSO_WM_UNIT_INDEX" val="1_4_1"/>
  <p:tag name="KSO_WM_UNIT_ID" val="diagram19882022_3*l_h_a*1_4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5.xml><?xml version="1.0" encoding="utf-8"?>
<p:tagLst xmlns:p="http://schemas.openxmlformats.org/presentationml/2006/main">
  <p:tag name="KSO_WM_BEAUTIFY_FLAG" val="#wm#"/>
  <p:tag name="KSO_WM_UNIT_TYPE" val="l_h_i"/>
  <p:tag name="KSO_WM_UNIT_INDEX" val="1_4_2"/>
  <p:tag name="KSO_WM_UNIT_ID" val="diagram19882022_3*l_h_i*1_4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6.xml><?xml version="1.0" encoding="utf-8"?>
<p:tagLst xmlns:p="http://schemas.openxmlformats.org/presentationml/2006/main">
  <p:tag name="KSO_WM_BEAUTIFY_FLAG" val="#wm#"/>
  <p:tag name="KSO_WM_UNIT_TYPE" val="l_h_x"/>
  <p:tag name="KSO_WM_UNIT_INDEX" val="1_4_1"/>
  <p:tag name="KSO_WM_UNIT_ID" val="diagram19882022_3*l_h_x*1_4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37.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38.xml><?xml version="1.0" encoding="utf-8"?>
<p:tagLst xmlns:p="http://schemas.openxmlformats.org/presentationml/2006/main">
  <p:tag name="KSO_WM_BEAUTIFY_FLAG" val="#wm#"/>
  <p:tag name="KSO_WM_UNIT_TYPE" val="l_h_i"/>
  <p:tag name="KSO_WM_UNIT_INDEX" val="1_5_1"/>
  <p:tag name="KSO_WM_UNIT_ID" val="diagram19882022_3*l_h_i*1_5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39.xml><?xml version="1.0" encoding="utf-8"?>
<p:tagLst xmlns:p="http://schemas.openxmlformats.org/presentationml/2006/main">
  <p:tag name="KSO_WM_BEAUTIFY_FLAG" val="#wm#"/>
  <p:tag name="KSO_WM_UNIT_TYPE" val="l_h_a"/>
  <p:tag name="KSO_WM_UNIT_INDEX" val="1_5_1"/>
  <p:tag name="KSO_WM_UNIT_ID" val="diagram19882022_3*l_h_a*1_5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UNIT_TYPE" val="l_h_i"/>
  <p:tag name="KSO_WM_UNIT_INDEX" val="1_5_2"/>
  <p:tag name="KSO_WM_UNIT_ID" val="diagram19882022_3*l_h_i*1_5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1.xml><?xml version="1.0" encoding="utf-8"?>
<p:tagLst xmlns:p="http://schemas.openxmlformats.org/presentationml/2006/main">
  <p:tag name="KSO_WM_BEAUTIFY_FLAG" val="#wm#"/>
  <p:tag name="KSO_WM_UNIT_TYPE" val="l_h_x"/>
  <p:tag name="KSO_WM_UNIT_INDEX" val="1_5_1"/>
  <p:tag name="KSO_WM_UNIT_ID" val="diagram19882022_3*l_h_x*1_5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2.xml><?xml version="1.0" encoding="utf-8"?>
<p:tagLst xmlns:p="http://schemas.openxmlformats.org/presentationml/2006/main">
  <p:tag name="KSO_WM_DIAGRAM_VIRTUALLY_FRAME" val="{&quot;height&quot;:234.29637795275585,&quot;left&quot;:262.898031496063,&quot;top&quot;:147.46251968503935,&quot;width&quot;:627.101968503937}"/>
</p:tagLst>
</file>

<file path=ppt/tags/tag43.xml><?xml version="1.0" encoding="utf-8"?>
<p:tagLst xmlns:p="http://schemas.openxmlformats.org/presentationml/2006/main">
  <p:tag name="KSO_WM_BEAUTIFY_FLAG" val="#wm#"/>
  <p:tag name="KSO_WM_UNIT_TYPE" val="l_h_i"/>
  <p:tag name="KSO_WM_UNIT_INDEX" val="1_6_1"/>
  <p:tag name="KSO_WM_UNIT_ID" val="diagram19882022_3*l_h_i*1_6_1"/>
  <p:tag name="KSO_WM_TEMPLATE_INDEX" val="19882022"/>
  <p:tag name="KSO_WM_TAG_VERSION" val="2.0"/>
  <p:tag name="KSO_WM_DIAGRAM_GROUP_CODE" val="l1-1"/>
  <p:tag name="KSO_WM_UNIT_SUBTYPE" val="d"/>
  <p:tag name="KSO_WM_DIAGRAM_VIRTUALLY_FRAME" val="{&quot;height&quot;:234.29637795275585,&quot;left&quot;:262.898031496063,&quot;top&quot;:155.46251968503935,&quot;width&quot;:627.101968503937}"/>
</p:tagLst>
</file>

<file path=ppt/tags/tag44.xml><?xml version="1.0" encoding="utf-8"?>
<p:tagLst xmlns:p="http://schemas.openxmlformats.org/presentationml/2006/main">
  <p:tag name="KSO_WM_BEAUTIFY_FLAG" val="#wm#"/>
  <p:tag name="KSO_WM_UNIT_TYPE" val="l_h_a"/>
  <p:tag name="KSO_WM_UNIT_INDEX" val="1_6_1"/>
  <p:tag name="KSO_WM_UNIT_ID" val="diagram19882022_3*l_h_a*1_6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5.xml><?xml version="1.0" encoding="utf-8"?>
<p:tagLst xmlns:p="http://schemas.openxmlformats.org/presentationml/2006/main">
  <p:tag name="KSO_WM_BEAUTIFY_FLAG" val="#wm#"/>
  <p:tag name="KSO_WM_UNIT_TYPE" val="l_h_i"/>
  <p:tag name="KSO_WM_UNIT_INDEX" val="1_6_2"/>
  <p:tag name="KSO_WM_UNIT_ID" val="diagram19882022_3*l_h_i*1_6_2"/>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6.xml><?xml version="1.0" encoding="utf-8"?>
<p:tagLst xmlns:p="http://schemas.openxmlformats.org/presentationml/2006/main">
  <p:tag name="KSO_WM_BEAUTIFY_FLAG" val="#wm#"/>
  <p:tag name="KSO_WM_UNIT_TYPE" val="l_h_x"/>
  <p:tag name="KSO_WM_UNIT_INDEX" val="1_6_1"/>
  <p:tag name="KSO_WM_UNIT_ID" val="diagram19882022_3*l_h_x*1_6_1"/>
  <p:tag name="KSO_WM_TEMPLATE_INDEX" val="19882022"/>
  <p:tag name="KSO_WM_TAG_VERSION" val="2.0"/>
  <p:tag name="KSO_WM_DIAGRAM_GROUP_CODE" val="l1-1"/>
  <p:tag name="KSO_WM_DIAGRAM_VIRTUALLY_FRAME" val="{&quot;height&quot;:234.29637795275585,&quot;left&quot;:262.898031496063,&quot;top&quot;:155.46251968503935,&quot;width&quot;:627.101968503937}"/>
</p:tagLst>
</file>

<file path=ppt/tags/tag47.xml><?xml version="1.0" encoding="utf-8"?>
<p:tagLst xmlns:p="http://schemas.openxmlformats.org/presentationml/2006/main">
  <p:tag name="KSO_WM_DIAGRAM_VIRTUALLY_FRAME" val="{&quot;height&quot;:298.29637795275585,&quot;left&quot;:254.898031496063,&quot;top&quot;:126.11251968503936,&quot;width&quot;:627.101968503937}"/>
</p:tagLst>
</file>

<file path=ppt/tags/tag48.xml><?xml version="1.0" encoding="utf-8"?>
<p:tagLst xmlns:p="http://schemas.openxmlformats.org/presentationml/2006/main">
  <p:tag name="KSO_WM_UNIT_TYPE" val="l_h_i"/>
  <p:tag name="KSO_WM_UNIT_INDEX" val="1_5_1"/>
  <p:tag name="KSO_WM_UNIT_ID" val="diagram19882022_3*l_h_i*1_5_1"/>
  <p:tag name="KSO_WM_TEMPLATE_INDEX" val="19882022"/>
  <p:tag name="KSO_WM_TAG_VERSION" val="2.0"/>
  <p:tag name="KSO_WM_DIAGRAM_GROUP_CODE" val="l1-1"/>
  <p:tag name="KSO_WM_UNIT_SUBTYPE" val="d"/>
  <p:tag name="KSO_WM_DIAGRAM_VIRTUALLY_FRAME" val="{&quot;height&quot;:298.29637795275585,&quot;left&quot;:254.898031496063,&quot;top&quot;:126.11251968503936,&quot;width&quot;:627.101968503937}"/>
</p:tagLst>
</file>

<file path=ppt/tags/tag49.xml><?xml version="1.0" encoding="utf-8"?>
<p:tagLst xmlns:p="http://schemas.openxmlformats.org/presentationml/2006/main">
  <p:tag name="KSO_WM_UNIT_TYPE" val="l_h_a"/>
  <p:tag name="KSO_WM_UNIT_INDEX" val="1_5_1"/>
  <p:tag name="KSO_WM_UNIT_ID" val="diagram19882022_3*l_h_a*1_5_1"/>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TYPE" val="l_h_i"/>
  <p:tag name="KSO_WM_UNIT_INDEX" val="1_5_2"/>
  <p:tag name="KSO_WM_UNIT_ID" val="diagram19882022_3*l_h_i*1_5_2"/>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1.xml><?xml version="1.0" encoding="utf-8"?>
<p:tagLst xmlns:p="http://schemas.openxmlformats.org/presentationml/2006/main">
  <p:tag name="KSO_WM_UNIT_TYPE" val="l_h_x"/>
  <p:tag name="KSO_WM_UNIT_INDEX" val="1_5_1"/>
  <p:tag name="KSO_WM_UNIT_ID" val="diagram19882022_3*l_h_x*1_5_1"/>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2.xml><?xml version="1.0" encoding="utf-8"?>
<p:tagLst xmlns:p="http://schemas.openxmlformats.org/presentationml/2006/main">
  <p:tag name="KSO_WM_DIAGRAM_VIRTUALLY_FRAME" val="{&quot;height&quot;:298.29637795275585,&quot;left&quot;:254.898031496063,&quot;top&quot;:126.11251968503936,&quot;width&quot;:627.101968503937}"/>
</p:tagLst>
</file>

<file path=ppt/tags/tag53.xml><?xml version="1.0" encoding="utf-8"?>
<p:tagLst xmlns:p="http://schemas.openxmlformats.org/presentationml/2006/main">
  <p:tag name="KSO_WM_UNIT_TYPE" val="l_h_i"/>
  <p:tag name="KSO_WM_UNIT_INDEX" val="1_6_1"/>
  <p:tag name="KSO_WM_UNIT_ID" val="diagram19882022_3*l_h_i*1_6_1"/>
  <p:tag name="KSO_WM_TEMPLATE_INDEX" val="19882022"/>
  <p:tag name="KSO_WM_TAG_VERSION" val="2.0"/>
  <p:tag name="KSO_WM_DIAGRAM_GROUP_CODE" val="l1-1"/>
  <p:tag name="KSO_WM_UNIT_SUBTYPE" val="d"/>
  <p:tag name="KSO_WM_DIAGRAM_VIRTUALLY_FRAME" val="{&quot;height&quot;:298.29637795275585,&quot;left&quot;:254.898031496063,&quot;top&quot;:126.11251968503936,&quot;width&quot;:627.101968503937}"/>
</p:tagLst>
</file>

<file path=ppt/tags/tag54.xml><?xml version="1.0" encoding="utf-8"?>
<p:tagLst xmlns:p="http://schemas.openxmlformats.org/presentationml/2006/main">
  <p:tag name="KSO_WM_UNIT_TYPE" val="l_h_a"/>
  <p:tag name="KSO_WM_UNIT_INDEX" val="1_6_1"/>
  <p:tag name="KSO_WM_UNIT_ID" val="diagram19882022_3*l_h_a*1_6_1"/>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5.xml><?xml version="1.0" encoding="utf-8"?>
<p:tagLst xmlns:p="http://schemas.openxmlformats.org/presentationml/2006/main">
  <p:tag name="KSO_WM_UNIT_TYPE" val="l_h_i"/>
  <p:tag name="KSO_WM_UNIT_INDEX" val="1_6_2"/>
  <p:tag name="KSO_WM_UNIT_ID" val="diagram19882022_3*l_h_i*1_6_2"/>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6.xml><?xml version="1.0" encoding="utf-8"?>
<p:tagLst xmlns:p="http://schemas.openxmlformats.org/presentationml/2006/main">
  <p:tag name="KSO_WM_UNIT_TYPE" val="l_h_x"/>
  <p:tag name="KSO_WM_UNIT_INDEX" val="1_6_1"/>
  <p:tag name="KSO_WM_UNIT_ID" val="diagram19882022_3*l_h_x*1_6_1"/>
  <p:tag name="KSO_WM_TEMPLATE_INDEX" val="19882022"/>
  <p:tag name="KSO_WM_TAG_VERSION" val="2.0"/>
  <p:tag name="KSO_WM_DIAGRAM_GROUP_CODE" val="l1-1"/>
  <p:tag name="KSO_WM_DIAGRAM_VIRTUALLY_FRAME" val="{&quot;height&quot;:298.29637795275585,&quot;left&quot;:254.898031496063,&quot;top&quot;:126.11251968503936,&quot;width&quot;:627.101968503937}"/>
</p:tagLst>
</file>

<file path=ppt/tags/tag57.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5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5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6.xml><?xml version="1.0" encoding="utf-8"?>
<p:tagLst xmlns:p="http://schemas.openxmlformats.org/presentationml/2006/main">
  <p:tag name="KSO_WM_DIAGRAM_VIRTUALLY_FRAME" val="{&quot;height&quot;:202.3,&quot;left&quot;:155.9,&quot;top&quot;:286.45,&quot;width&quot;:216.35}"/>
</p:tagLst>
</file>

<file path=ppt/tags/tag60.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61.xml><?xml version="1.0" encoding="utf-8"?>
<p:tagLst xmlns:p="http://schemas.openxmlformats.org/presentationml/2006/main">
  <p:tag name="KSO_WM_DIAGRAM_VIRTUALLY_FRAME" val="{&quot;height&quot;:320.35,&quot;left&quot;:67,&quot;top&quot;:115.5,&quot;width&quot;:832.2}"/>
</p:tagLst>
</file>

<file path=ppt/tags/tag62.xml><?xml version="1.0" encoding="utf-8"?>
<p:tagLst xmlns:p="http://schemas.openxmlformats.org/presentationml/2006/main">
  <p:tag name="KSO_WM_DIAGRAM_VIRTUALLY_FRAME" val="{&quot;height&quot;:320.35,&quot;left&quot;:67,&quot;top&quot;:115.5,&quot;width&quot;:832.2}"/>
</p:tagLst>
</file>

<file path=ppt/tags/tag63.xml><?xml version="1.0" encoding="utf-8"?>
<p:tagLst xmlns:p="http://schemas.openxmlformats.org/presentationml/2006/main">
  <p:tag name="KSO_WM_DIAGRAM_VIRTUALLY_FRAME" val="{&quot;height&quot;:320.35,&quot;left&quot;:67,&quot;top&quot;:115.5,&quot;width&quot;:832.2}"/>
</p:tagLst>
</file>

<file path=ppt/tags/tag64.xml><?xml version="1.0" encoding="utf-8"?>
<p:tagLst xmlns:p="http://schemas.openxmlformats.org/presentationml/2006/main">
  <p:tag name="KSO_WM_DIAGRAM_VIRTUALLY_FRAME" val="{&quot;height&quot;:320.35,&quot;left&quot;:67,&quot;top&quot;:115.5,&quot;width&quot;:832.2}"/>
</p:tagLst>
</file>

<file path=ppt/tags/tag65.xml><?xml version="1.0" encoding="utf-8"?>
<p:tagLst xmlns:p="http://schemas.openxmlformats.org/presentationml/2006/main">
  <p:tag name="KSO_WM_DIAGRAM_VIRTUALLY_FRAME" val="{&quot;height&quot;:320.35,&quot;left&quot;:67,&quot;top&quot;:115.5,&quot;width&quot;:832.2}"/>
</p:tagLst>
</file>

<file path=ppt/tags/tag66.xml><?xml version="1.0" encoding="utf-8"?>
<p:tagLst xmlns:p="http://schemas.openxmlformats.org/presentationml/2006/main">
  <p:tag name="KSO_WM_DIAGRAM_VIRTUALLY_FRAME" val="{&quot;height&quot;:320.35,&quot;left&quot;:67,&quot;top&quot;:115.5,&quot;width&quot;:832.2}"/>
</p:tagLst>
</file>

<file path=ppt/tags/tag67.xml><?xml version="1.0" encoding="utf-8"?>
<p:tagLst xmlns:p="http://schemas.openxmlformats.org/presentationml/2006/main">
  <p:tag name="KSO_WM_DIAGRAM_VIRTUALLY_FRAME" val="{&quot;height&quot;:320.35,&quot;left&quot;:67,&quot;top&quot;:115.5,&quot;width&quot;:832.2}"/>
</p:tagLst>
</file>

<file path=ppt/tags/tag68.xml><?xml version="1.0" encoding="utf-8"?>
<p:tagLst xmlns:p="http://schemas.openxmlformats.org/presentationml/2006/main">
  <p:tag name="KSO_WM_DIAGRAM_VIRTUALLY_FRAME" val="{&quot;height&quot;:320.35,&quot;left&quot;:67,&quot;top&quot;:115.5,&quot;width&quot;:832.2}"/>
</p:tagLst>
</file>

<file path=ppt/tags/tag6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xml><?xml version="1.0" encoding="utf-8"?>
<p:tagLst xmlns:p="http://schemas.openxmlformats.org/presentationml/2006/main">
  <p:tag name="KSO_WM_UNIT_PLACING_PICTURE_USER_VIEWPORT" val="{&quot;height&quot;:5927,&quot;width&quot;:8300}"/>
</p:tagLst>
</file>

<file path=ppt/tags/tag70.xml><?xml version="1.0" encoding="utf-8"?>
<p:tagLst xmlns:p="http://schemas.openxmlformats.org/presentationml/2006/main">
  <p:tag name="KSO_WM_UNIT_PLACING_PICTURE_USER_VIEWPORT" val="{&quot;height&quot;:5941,&quot;width&quot;:15248}"/>
</p:tagLst>
</file>

<file path=ppt/tags/tag7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2.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4.xml><?xml version="1.0" encoding="utf-8"?>
<p:tagLst xmlns:p="http://schemas.openxmlformats.org/presentationml/2006/main">
  <p:tag name="COMMONDATA" val="eyJoZGlkIjoiZjM0Y2FjOWE5MjEwZTJmN2IxZmU4MzQxZTNhNmY4MjMifQ=="/>
  <p:tag name="commondata" val="eyJoZGlkIjoiNDc5MjZmYWY2ZDA0OTkzNzQ4MjdlZGJmNjJiNmMyZGQifQ=="/>
</p:tagLst>
</file>

<file path=ppt/tags/tag8.xml><?xml version="1.0" encoding="utf-8"?>
<p:tagLst xmlns:p="http://schemas.openxmlformats.org/presentationml/2006/main">
  <p:tag name="KSO_WM_DIAGRAM_VIRTUALLY_FRAME" val="{&quot;height&quot;:202.3,&quot;left&quot;:155.9,&quot;top&quot;:286.45,&quot;width&quot;:216.35}"/>
</p:tagLst>
</file>

<file path=ppt/tags/tag9.xml><?xml version="1.0" encoding="utf-8"?>
<p:tagLst xmlns:p="http://schemas.openxmlformats.org/presentationml/2006/main">
  <p:tag name="KSO_WM_DIAGRAM_VIRTUALLY_FRAME" val="{&quot;height&quot;:202.3,&quot;left&quot;:155.9,&quot;top&quot;:286.45,&quot;width&quot;:216.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3339</Words>
  <Application>WPS 演示</Application>
  <PresentationFormat>宽屏</PresentationFormat>
  <Paragraphs>383</Paragraphs>
  <Slides>40</Slides>
  <Notes>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40</vt:i4>
      </vt:variant>
    </vt:vector>
  </HeadingPairs>
  <TitlesOfParts>
    <vt:vector size="65" baseType="lpstr">
      <vt:lpstr>Arial</vt:lpstr>
      <vt:lpstr>宋体</vt:lpstr>
      <vt:lpstr>Wingdings</vt:lpstr>
      <vt:lpstr>微软雅黑</vt:lpstr>
      <vt:lpstr>Wingdings</vt:lpstr>
      <vt:lpstr>阿里巴巴普惠体 3.0 55 Regular</vt:lpstr>
      <vt:lpstr>Helvetica</vt:lpstr>
      <vt:lpstr>阿里巴巴普惠体 3.0 45 Light</vt:lpstr>
      <vt:lpstr>阿里巴巴普惠体 3.0 75 SemiBold</vt:lpstr>
      <vt:lpstr>Calibri</vt:lpstr>
      <vt:lpstr>阿里巴巴普惠体 3.0 65 Medium</vt:lpstr>
      <vt:lpstr>Calibri</vt:lpstr>
      <vt:lpstr>阿里巴巴普惠体</vt:lpstr>
      <vt:lpstr>华文宋体</vt:lpstr>
      <vt:lpstr>Arial Unicode MS</vt:lpstr>
      <vt:lpstr>等线 Light</vt:lpstr>
      <vt:lpstr>等线</vt:lpstr>
      <vt:lpstr>Helvetica Neue Light</vt:lpstr>
      <vt:lpstr>Helvetica Neue Medium</vt:lpstr>
      <vt:lpstr>Trebuchet MS</vt:lpstr>
      <vt:lpstr>阿里巴巴普惠体 R</vt:lpstr>
      <vt:lpstr>阿里巴巴普惠体 3.0 105 Heavy</vt:lpstr>
      <vt:lpstr>阿里巴巴普惠体 3.0 35 Thin</vt:lpstr>
      <vt:lpstr>阿里巴巴普惠体 3.0 115 Black</vt:lpstr>
      <vt:lpstr>Office 主题​​</vt:lpstr>
      <vt:lpstr>基于开源项目Halo完成个人网站搭建</vt:lpstr>
      <vt:lpstr>PowerPoint 演示文稿</vt:lpstr>
      <vt:lpstr>PowerPoint 演示文稿</vt:lpstr>
      <vt:lpstr>PowerPoint 演示文稿</vt:lpstr>
      <vt:lpstr>Halo是谁？</vt:lpstr>
      <vt:lpstr>PowerPoint 演示文稿</vt:lpstr>
      <vt:lpstr>PowerPoint 演示文稿</vt:lpstr>
      <vt:lpstr>一、可插拔架构</vt:lpstr>
      <vt:lpstr>PowerPoint 演示文稿</vt:lpstr>
      <vt:lpstr>三、强大易用的编辑器</vt:lpstr>
      <vt:lpstr>四、易于部署维护</vt:lpstr>
      <vt:lpstr>五、丰富的附件存储方式</vt:lpstr>
      <vt:lpstr>六、完整的恢复机制</vt:lpstr>
      <vt:lpstr>七、内置全文搜索引擎</vt:lpstr>
      <vt:lpstr>八、多用户权限体系</vt:lpstr>
      <vt:lpstr>社区版VS专业版</vt:lpstr>
      <vt:lpstr>功能增强包</vt:lpstr>
      <vt:lpstr>PowerPoint 演示文稿</vt:lpstr>
      <vt:lpstr>PowerPoint 演示文稿</vt:lpstr>
      <vt:lpstr>安装Mysql</vt:lpstr>
      <vt:lpstr>安装Halo</vt:lpstr>
      <vt:lpstr>PowerPoint 演示文稿</vt:lpstr>
      <vt:lpstr>PowerPoint 演示文稿</vt:lpstr>
      <vt:lpstr>PowerPoint 演示文稿</vt:lpstr>
      <vt:lpstr>1、查看仪表盘	</vt:lpstr>
      <vt:lpstr>2、内容管理</vt:lpstr>
      <vt:lpstr>3、主题管理</vt:lpstr>
      <vt:lpstr>4、插件管理</vt:lpstr>
      <vt:lpstr>5、系统设置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实操演练</vt:lpstr>
      <vt:lpstr>PowerPoint 演示文稿</vt:lpstr>
      <vt:lpstr>练习作业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dove.zhu@fit2cloud.com</dc:creator>
  <cp:lastModifiedBy>追风者</cp:lastModifiedBy>
  <cp:revision>196</cp:revision>
  <dcterms:created xsi:type="dcterms:W3CDTF">2024-04-02T07:19:00Z</dcterms:created>
  <dcterms:modified xsi:type="dcterms:W3CDTF">2024-10-12T09:34:19Z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5BDCE737623C44CA949B6B11DEF7FCFF_13</vt:lpwstr>
  </property>
  <property fmtid="{D5CDD505-2E9C-101B-9397-08002B2CF9AE}" pid="3" name="KSOProductBuildVer">
    <vt:lpwstr>2052-12.1.0.17857</vt:lpwstr>
  </property>
</Properties>
</file>